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ink/ink1.xml" ContentType="application/inkml+xml"/>
  <Override PartName="/ppt/ink/ink2.xml" ContentType="application/inkml+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73" r:id="rId5"/>
  </p:sldMasterIdLst>
  <p:notesMasterIdLst>
    <p:notesMasterId r:id="rId42"/>
  </p:notesMasterIdLst>
  <p:sldIdLst>
    <p:sldId id="256" r:id="rId6"/>
    <p:sldId id="409" r:id="rId7"/>
    <p:sldId id="2147476663" r:id="rId8"/>
    <p:sldId id="2147476651" r:id="rId9"/>
    <p:sldId id="316" r:id="rId10"/>
    <p:sldId id="301" r:id="rId11"/>
    <p:sldId id="2147476650" r:id="rId12"/>
    <p:sldId id="313" r:id="rId13"/>
    <p:sldId id="395" r:id="rId14"/>
    <p:sldId id="314" r:id="rId15"/>
    <p:sldId id="400" r:id="rId16"/>
    <p:sldId id="2147476685" r:id="rId17"/>
    <p:sldId id="2147476659" r:id="rId18"/>
    <p:sldId id="262" r:id="rId19"/>
    <p:sldId id="265" r:id="rId20"/>
    <p:sldId id="2147476644" r:id="rId21"/>
    <p:sldId id="398" r:id="rId22"/>
    <p:sldId id="2147476649" r:id="rId23"/>
    <p:sldId id="426" r:id="rId24"/>
    <p:sldId id="2147476673" r:id="rId25"/>
    <p:sldId id="2147476676" r:id="rId26"/>
    <p:sldId id="2147476665" r:id="rId27"/>
    <p:sldId id="399" r:id="rId28"/>
    <p:sldId id="423" r:id="rId29"/>
    <p:sldId id="401" r:id="rId30"/>
    <p:sldId id="2147476647" r:id="rId31"/>
    <p:sldId id="2147476652" r:id="rId32"/>
    <p:sldId id="424" r:id="rId33"/>
    <p:sldId id="2147476686" r:id="rId34"/>
    <p:sldId id="2147476678" r:id="rId35"/>
    <p:sldId id="2147476679" r:id="rId36"/>
    <p:sldId id="2147476680" r:id="rId37"/>
    <p:sldId id="2147476683" r:id="rId38"/>
    <p:sldId id="2147476681" r:id="rId39"/>
    <p:sldId id="2147476684" r:id="rId40"/>
    <p:sldId id="26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C7D"/>
    <a:srgbClr val="083A42"/>
    <a:srgbClr val="003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32227-1721-4F88-9E3E-E2E3FCD1B3EB}" v="143" dt="2023-11-13T01:29:33.964"/>
    <p1510:client id="{160602EB-4148-4ECB-B7B5-F9BF28B4056C}" v="1" dt="2023-11-13T02:25:03.601"/>
    <p1510:client id="{D67AC6AA-9844-4493-A2CD-FCE534165495}" v="7" dt="2023-11-13T01:00:11.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883" autoAdjust="0"/>
  </p:normalViewPr>
  <p:slideViewPr>
    <p:cSldViewPr snapToGrid="0">
      <p:cViewPr varScale="1">
        <p:scale>
          <a:sx n="66" d="100"/>
          <a:sy n="66" d="100"/>
        </p:scale>
        <p:origin x="1280" y="3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diagrams/_rels/data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1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1.png"/><Relationship Id="rId7" Type="http://schemas.openxmlformats.org/officeDocument/2006/relationships/image" Target="../media/image29.png"/><Relationship Id="rId12" Type="http://schemas.openxmlformats.org/officeDocument/2006/relationships/image" Target="../media/image36.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5.png"/><Relationship Id="rId5" Type="http://schemas.openxmlformats.org/officeDocument/2006/relationships/image" Target="../media/image27.png"/><Relationship Id="rId10" Type="http://schemas.openxmlformats.org/officeDocument/2006/relationships/image" Target="../media/image34.svg"/><Relationship Id="rId4" Type="http://schemas.openxmlformats.org/officeDocument/2006/relationships/image" Target="../media/image32.svg"/><Relationship Id="rId9" Type="http://schemas.openxmlformats.org/officeDocument/2006/relationships/image" Target="../media/image33.png"/></Relationships>
</file>

<file path=ppt/diagrams/_rels/data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1.png"/><Relationship Id="rId7" Type="http://schemas.openxmlformats.org/officeDocument/2006/relationships/image" Target="../media/image29.png"/><Relationship Id="rId12" Type="http://schemas.openxmlformats.org/officeDocument/2006/relationships/image" Target="../media/image36.sv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5.png"/><Relationship Id="rId5" Type="http://schemas.openxmlformats.org/officeDocument/2006/relationships/image" Target="../media/image27.png"/><Relationship Id="rId10" Type="http://schemas.openxmlformats.org/officeDocument/2006/relationships/image" Target="../media/image34.svg"/><Relationship Id="rId4" Type="http://schemas.openxmlformats.org/officeDocument/2006/relationships/image" Target="../media/image32.svg"/><Relationship Id="rId9" Type="http://schemas.openxmlformats.org/officeDocument/2006/relationships/image" Target="../media/image3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EF543A-8991-4DE9-8D8C-616548F242F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AU"/>
        </a:p>
      </dgm:t>
    </dgm:pt>
    <dgm:pt modelId="{5C9570CD-C0D2-4159-9D3F-73110FD23572}">
      <dgm:prSet phldrT="[Text]"/>
      <dgm:spPr/>
      <dgm:t>
        <a:bodyPr/>
        <a:lstStyle/>
        <a:p>
          <a:r>
            <a:rPr lang="en-AU"/>
            <a:t>Commitment under the National Hydrogen Strategy 2019</a:t>
          </a:r>
        </a:p>
      </dgm:t>
    </dgm:pt>
    <dgm:pt modelId="{F46B949D-5251-46BF-9B64-F8077D75991B}" type="parTrans" cxnId="{4BD9A322-EA5E-4C10-871C-BC0AA768FAE9}">
      <dgm:prSet/>
      <dgm:spPr/>
      <dgm:t>
        <a:bodyPr/>
        <a:lstStyle/>
        <a:p>
          <a:endParaRPr lang="en-AU"/>
        </a:p>
      </dgm:t>
    </dgm:pt>
    <dgm:pt modelId="{60876A07-1410-4BF9-B130-E8428C02B930}" type="sibTrans" cxnId="{4BD9A322-EA5E-4C10-871C-BC0AA768FAE9}">
      <dgm:prSet/>
      <dgm:spPr/>
      <dgm:t>
        <a:bodyPr/>
        <a:lstStyle/>
        <a:p>
          <a:endParaRPr lang="en-AU"/>
        </a:p>
      </dgm:t>
    </dgm:pt>
    <dgm:pt modelId="{3F85C07A-B8A5-4A0C-B805-FB3A5FD557AB}">
      <dgm:prSet phldrT="[Text]"/>
      <dgm:spPr/>
      <dgm:t>
        <a:bodyPr/>
        <a:lstStyle/>
        <a:p>
          <a:r>
            <a:rPr lang="en-AU"/>
            <a:t>Commenced 2021</a:t>
          </a:r>
        </a:p>
      </dgm:t>
    </dgm:pt>
    <dgm:pt modelId="{70642CF3-ABBF-4DAD-B068-D3A2DC90DAA6}" type="parTrans" cxnId="{8D555A5D-BBEF-46C3-9192-EDB36E596D59}">
      <dgm:prSet/>
      <dgm:spPr/>
      <dgm:t>
        <a:bodyPr/>
        <a:lstStyle/>
        <a:p>
          <a:endParaRPr lang="en-AU"/>
        </a:p>
      </dgm:t>
    </dgm:pt>
    <dgm:pt modelId="{3FE78371-1748-4FC4-A7CF-460C056779AE}" type="sibTrans" cxnId="{8D555A5D-BBEF-46C3-9192-EDB36E596D59}">
      <dgm:prSet/>
      <dgm:spPr/>
      <dgm:t>
        <a:bodyPr/>
        <a:lstStyle/>
        <a:p>
          <a:endParaRPr lang="en-AU"/>
        </a:p>
      </dgm:t>
    </dgm:pt>
    <dgm:pt modelId="{55571400-9C71-4725-9E4E-7D491E1F2689}">
      <dgm:prSet phldrT="[Text]"/>
      <dgm:spPr/>
      <dgm:t>
        <a:bodyPr/>
        <a:lstStyle/>
        <a:p>
          <a:r>
            <a:rPr lang="en-AU"/>
            <a:t>National industry and regulator consultation 2022</a:t>
          </a:r>
        </a:p>
      </dgm:t>
    </dgm:pt>
    <dgm:pt modelId="{07841CED-674F-4C40-886B-FF5D74F7B910}" type="parTrans" cxnId="{C04E1B19-44A8-4128-ADE2-4BF9B1B51AB6}">
      <dgm:prSet/>
      <dgm:spPr/>
      <dgm:t>
        <a:bodyPr/>
        <a:lstStyle/>
        <a:p>
          <a:endParaRPr lang="en-AU"/>
        </a:p>
      </dgm:t>
    </dgm:pt>
    <dgm:pt modelId="{98E76581-BDD9-47A9-B470-CC033BA6A8C4}" type="sibTrans" cxnId="{C04E1B19-44A8-4128-ADE2-4BF9B1B51AB6}">
      <dgm:prSet/>
      <dgm:spPr/>
      <dgm:t>
        <a:bodyPr/>
        <a:lstStyle/>
        <a:p>
          <a:endParaRPr lang="en-AU"/>
        </a:p>
      </dgm:t>
    </dgm:pt>
    <dgm:pt modelId="{B5BAC162-9C95-4713-8333-9E8B212A8843}">
      <dgm:prSet/>
      <dgm:spPr/>
      <dgm:t>
        <a:bodyPr/>
        <a:lstStyle/>
        <a:p>
          <a:r>
            <a:rPr lang="en-AU"/>
            <a:t>Preliminary findings August 2022 </a:t>
          </a:r>
        </a:p>
      </dgm:t>
    </dgm:pt>
    <dgm:pt modelId="{F8EFFF7D-73B9-498D-B65C-1F71A2C5A26E}" type="parTrans" cxnId="{D05032F6-17CB-4E3F-8F93-60F93D552CCB}">
      <dgm:prSet/>
      <dgm:spPr/>
      <dgm:t>
        <a:bodyPr/>
        <a:lstStyle/>
        <a:p>
          <a:endParaRPr lang="en-AU"/>
        </a:p>
      </dgm:t>
    </dgm:pt>
    <dgm:pt modelId="{EE5977ED-C7C7-4D16-AEA1-4CF2C5139AEC}" type="sibTrans" cxnId="{D05032F6-17CB-4E3F-8F93-60F93D552CCB}">
      <dgm:prSet/>
      <dgm:spPr/>
      <dgm:t>
        <a:bodyPr/>
        <a:lstStyle/>
        <a:p>
          <a:endParaRPr lang="en-AU"/>
        </a:p>
      </dgm:t>
    </dgm:pt>
    <dgm:pt modelId="{5B6362BC-01AF-4392-B473-1064A95B0BB5}">
      <dgm:prSet custT="1"/>
      <dgm:spPr/>
      <dgm:t>
        <a:bodyPr/>
        <a:lstStyle/>
        <a:p>
          <a:r>
            <a:rPr lang="en-AU" sz="1800" b="1"/>
            <a:t>Priority reform measures announced February 2023</a:t>
          </a:r>
        </a:p>
      </dgm:t>
    </dgm:pt>
    <dgm:pt modelId="{7B4F5D4E-617F-4062-B3B9-1B5EC2BE3C91}" type="parTrans" cxnId="{424C9293-F044-4DA3-877C-A83090DCAABE}">
      <dgm:prSet/>
      <dgm:spPr/>
      <dgm:t>
        <a:bodyPr/>
        <a:lstStyle/>
        <a:p>
          <a:endParaRPr lang="en-AU"/>
        </a:p>
      </dgm:t>
    </dgm:pt>
    <dgm:pt modelId="{19759F8D-BAE5-4F38-92CE-1C415723B8B6}" type="sibTrans" cxnId="{424C9293-F044-4DA3-877C-A83090DCAABE}">
      <dgm:prSet/>
      <dgm:spPr/>
      <dgm:t>
        <a:bodyPr/>
        <a:lstStyle/>
        <a:p>
          <a:endParaRPr lang="en-AU"/>
        </a:p>
      </dgm:t>
    </dgm:pt>
    <dgm:pt modelId="{46DEF60D-4D6E-4C4E-9E62-4115CFB5C9EF}" type="pres">
      <dgm:prSet presAssocID="{B9EF543A-8991-4DE9-8D8C-616548F242FE}" presName="linear" presStyleCnt="0">
        <dgm:presLayoutVars>
          <dgm:dir/>
          <dgm:animLvl val="lvl"/>
          <dgm:resizeHandles val="exact"/>
        </dgm:presLayoutVars>
      </dgm:prSet>
      <dgm:spPr/>
    </dgm:pt>
    <dgm:pt modelId="{EF350236-E3F6-45BD-97F7-013595F7061D}" type="pres">
      <dgm:prSet presAssocID="{5C9570CD-C0D2-4159-9D3F-73110FD23572}" presName="parentLin" presStyleCnt="0"/>
      <dgm:spPr/>
    </dgm:pt>
    <dgm:pt modelId="{00360687-59BB-4120-AC62-174EBA5697E5}" type="pres">
      <dgm:prSet presAssocID="{5C9570CD-C0D2-4159-9D3F-73110FD23572}" presName="parentLeftMargin" presStyleLbl="node1" presStyleIdx="0" presStyleCnt="5"/>
      <dgm:spPr/>
    </dgm:pt>
    <dgm:pt modelId="{4B1D122C-C1C5-4408-9CAE-CA1B453CF914}" type="pres">
      <dgm:prSet presAssocID="{5C9570CD-C0D2-4159-9D3F-73110FD23572}" presName="parentText" presStyleLbl="node1" presStyleIdx="0" presStyleCnt="5" custScaleX="104619" custScaleY="264426">
        <dgm:presLayoutVars>
          <dgm:chMax val="0"/>
          <dgm:bulletEnabled val="1"/>
        </dgm:presLayoutVars>
      </dgm:prSet>
      <dgm:spPr/>
    </dgm:pt>
    <dgm:pt modelId="{187CCF63-1149-49FB-B9CA-9A3CCE9D1BE9}" type="pres">
      <dgm:prSet presAssocID="{5C9570CD-C0D2-4159-9D3F-73110FD23572}" presName="negativeSpace" presStyleCnt="0"/>
      <dgm:spPr/>
    </dgm:pt>
    <dgm:pt modelId="{AEBAC211-209B-4EE2-8A8E-583D70DCF3BE}" type="pres">
      <dgm:prSet presAssocID="{5C9570CD-C0D2-4159-9D3F-73110FD23572}" presName="childText" presStyleLbl="conFgAcc1" presStyleIdx="0" presStyleCnt="5">
        <dgm:presLayoutVars>
          <dgm:bulletEnabled val="1"/>
        </dgm:presLayoutVars>
      </dgm:prSet>
      <dgm:spPr/>
    </dgm:pt>
    <dgm:pt modelId="{1A09ED33-AE8C-42CC-89CE-7E13F3513494}" type="pres">
      <dgm:prSet presAssocID="{60876A07-1410-4BF9-B130-E8428C02B930}" presName="spaceBetweenRectangles" presStyleCnt="0"/>
      <dgm:spPr/>
    </dgm:pt>
    <dgm:pt modelId="{E42F3080-5022-433B-B232-84AE7222D1D5}" type="pres">
      <dgm:prSet presAssocID="{3F85C07A-B8A5-4A0C-B805-FB3A5FD557AB}" presName="parentLin" presStyleCnt="0"/>
      <dgm:spPr/>
    </dgm:pt>
    <dgm:pt modelId="{A8A9EF53-494F-46DE-A1B8-EB45B6545602}" type="pres">
      <dgm:prSet presAssocID="{3F85C07A-B8A5-4A0C-B805-FB3A5FD557AB}" presName="parentLeftMargin" presStyleLbl="node1" presStyleIdx="0" presStyleCnt="5"/>
      <dgm:spPr/>
    </dgm:pt>
    <dgm:pt modelId="{CC48766F-E687-4CD7-BBB2-2A82B405B769}" type="pres">
      <dgm:prSet presAssocID="{3F85C07A-B8A5-4A0C-B805-FB3A5FD557AB}" presName="parentText" presStyleLbl="node1" presStyleIdx="1" presStyleCnt="5" custScaleX="108651" custScaleY="127258">
        <dgm:presLayoutVars>
          <dgm:chMax val="0"/>
          <dgm:bulletEnabled val="1"/>
        </dgm:presLayoutVars>
      </dgm:prSet>
      <dgm:spPr/>
    </dgm:pt>
    <dgm:pt modelId="{066A4361-D648-4B26-BE75-9BC9BBEE0695}" type="pres">
      <dgm:prSet presAssocID="{3F85C07A-B8A5-4A0C-B805-FB3A5FD557AB}" presName="negativeSpace" presStyleCnt="0"/>
      <dgm:spPr/>
    </dgm:pt>
    <dgm:pt modelId="{B1645859-4F80-4666-90C6-7542B0EE139E}" type="pres">
      <dgm:prSet presAssocID="{3F85C07A-B8A5-4A0C-B805-FB3A5FD557AB}" presName="childText" presStyleLbl="conFgAcc1" presStyleIdx="1" presStyleCnt="5">
        <dgm:presLayoutVars>
          <dgm:bulletEnabled val="1"/>
        </dgm:presLayoutVars>
        <dgm:style>
          <a:lnRef idx="2">
            <a:schemeClr val="accent3">
              <a:shade val="50000"/>
            </a:schemeClr>
          </a:lnRef>
          <a:fillRef idx="1">
            <a:schemeClr val="accent3"/>
          </a:fillRef>
          <a:effectRef idx="0">
            <a:schemeClr val="accent3"/>
          </a:effectRef>
          <a:fontRef idx="minor">
            <a:schemeClr val="lt1"/>
          </a:fontRef>
        </dgm:style>
      </dgm:prSet>
      <dgm:spPr>
        <a:solidFill>
          <a:schemeClr val="bg1"/>
        </a:solidFill>
      </dgm:spPr>
    </dgm:pt>
    <dgm:pt modelId="{DE233238-AFDF-4550-B23B-1AC6DA45ADB5}" type="pres">
      <dgm:prSet presAssocID="{3FE78371-1748-4FC4-A7CF-460C056779AE}" presName="spaceBetweenRectangles" presStyleCnt="0"/>
      <dgm:spPr/>
    </dgm:pt>
    <dgm:pt modelId="{B1691630-81A8-4EE9-B896-F54E75DEB2C5}" type="pres">
      <dgm:prSet presAssocID="{B5BAC162-9C95-4713-8333-9E8B212A8843}" presName="parentLin" presStyleCnt="0"/>
      <dgm:spPr/>
    </dgm:pt>
    <dgm:pt modelId="{847A5650-B2DB-40AF-8E25-16D09B282034}" type="pres">
      <dgm:prSet presAssocID="{B5BAC162-9C95-4713-8333-9E8B212A8843}" presName="parentLeftMargin" presStyleLbl="node1" presStyleIdx="1" presStyleCnt="5"/>
      <dgm:spPr/>
    </dgm:pt>
    <dgm:pt modelId="{0D5A36F8-EE71-4715-BE9D-47330E58F40A}" type="pres">
      <dgm:prSet presAssocID="{B5BAC162-9C95-4713-8333-9E8B212A8843}" presName="parentText" presStyleLbl="node1" presStyleIdx="2" presStyleCnt="5" custScaleX="111841" custScaleY="155835">
        <dgm:presLayoutVars>
          <dgm:chMax val="0"/>
          <dgm:bulletEnabled val="1"/>
        </dgm:presLayoutVars>
      </dgm:prSet>
      <dgm:spPr/>
    </dgm:pt>
    <dgm:pt modelId="{FEDC144A-77DE-4875-AB08-AD6E8CC1087D}" type="pres">
      <dgm:prSet presAssocID="{B5BAC162-9C95-4713-8333-9E8B212A8843}" presName="negativeSpace" presStyleCnt="0"/>
      <dgm:spPr/>
    </dgm:pt>
    <dgm:pt modelId="{3113658B-3D8F-482F-B646-E97C4CA68EE3}" type="pres">
      <dgm:prSet presAssocID="{B5BAC162-9C95-4713-8333-9E8B212A8843}" presName="childText" presStyleLbl="conFgAcc1" presStyleIdx="2" presStyleCnt="5">
        <dgm:presLayoutVars>
          <dgm:bulletEnabled val="1"/>
        </dgm:presLayoutVars>
      </dgm:prSet>
      <dgm:spPr/>
    </dgm:pt>
    <dgm:pt modelId="{0C53C173-E557-42D4-802E-7727F90BA103}" type="pres">
      <dgm:prSet presAssocID="{EE5977ED-C7C7-4D16-AEA1-4CF2C5139AEC}" presName="spaceBetweenRectangles" presStyleCnt="0"/>
      <dgm:spPr/>
    </dgm:pt>
    <dgm:pt modelId="{6AD1B21A-901A-401B-889E-1A8FCFC7F5D8}" type="pres">
      <dgm:prSet presAssocID="{55571400-9C71-4725-9E4E-7D491E1F2689}" presName="parentLin" presStyleCnt="0"/>
      <dgm:spPr/>
    </dgm:pt>
    <dgm:pt modelId="{E014DE53-26CC-46C3-B517-95EC3DADEB67}" type="pres">
      <dgm:prSet presAssocID="{55571400-9C71-4725-9E4E-7D491E1F2689}" presName="parentLeftMargin" presStyleLbl="node1" presStyleIdx="2" presStyleCnt="5"/>
      <dgm:spPr/>
    </dgm:pt>
    <dgm:pt modelId="{D714FA20-030C-48F8-9F72-621D25D861F5}" type="pres">
      <dgm:prSet presAssocID="{55571400-9C71-4725-9E4E-7D491E1F2689}" presName="parentText" presStyleLbl="node1" presStyleIdx="3" presStyleCnt="5" custScaleX="116625">
        <dgm:presLayoutVars>
          <dgm:chMax val="0"/>
          <dgm:bulletEnabled val="1"/>
        </dgm:presLayoutVars>
      </dgm:prSet>
      <dgm:spPr/>
    </dgm:pt>
    <dgm:pt modelId="{ACB7D893-06EE-4350-8A50-E78B68A595FD}" type="pres">
      <dgm:prSet presAssocID="{55571400-9C71-4725-9E4E-7D491E1F2689}" presName="negativeSpace" presStyleCnt="0"/>
      <dgm:spPr/>
    </dgm:pt>
    <dgm:pt modelId="{C7DA0DBF-7FC1-4693-873B-6C3FB440DE1D}" type="pres">
      <dgm:prSet presAssocID="{55571400-9C71-4725-9E4E-7D491E1F2689}" presName="childText" presStyleLbl="conFgAcc1" presStyleIdx="3" presStyleCnt="5">
        <dgm:presLayoutVars>
          <dgm:bulletEnabled val="1"/>
        </dgm:presLayoutVars>
      </dgm:prSet>
      <dgm:spPr/>
    </dgm:pt>
    <dgm:pt modelId="{35861B36-E431-4A91-94FB-57D2B2B7FD35}" type="pres">
      <dgm:prSet presAssocID="{98E76581-BDD9-47A9-B470-CC033BA6A8C4}" presName="spaceBetweenRectangles" presStyleCnt="0"/>
      <dgm:spPr/>
    </dgm:pt>
    <dgm:pt modelId="{3B2EC444-38AE-4F72-B614-6314BE307BF6}" type="pres">
      <dgm:prSet presAssocID="{5B6362BC-01AF-4392-B473-1064A95B0BB5}" presName="parentLin" presStyleCnt="0"/>
      <dgm:spPr/>
    </dgm:pt>
    <dgm:pt modelId="{DC85024E-F686-4E93-8479-DB5D72A0A42F}" type="pres">
      <dgm:prSet presAssocID="{5B6362BC-01AF-4392-B473-1064A95B0BB5}" presName="parentLeftMargin" presStyleLbl="node1" presStyleIdx="3" presStyleCnt="5"/>
      <dgm:spPr/>
    </dgm:pt>
    <dgm:pt modelId="{96809169-AC72-4EC4-A626-DB29C924C997}" type="pres">
      <dgm:prSet presAssocID="{5B6362BC-01AF-4392-B473-1064A95B0BB5}" presName="parentText" presStyleLbl="node1" presStyleIdx="4" presStyleCnt="5" custScaleX="121408" custScaleY="172177">
        <dgm:presLayoutVars>
          <dgm:chMax val="0"/>
          <dgm:bulletEnabled val="1"/>
        </dgm:presLayoutVars>
      </dgm:prSet>
      <dgm:spPr/>
    </dgm:pt>
    <dgm:pt modelId="{2CE6B8DB-A4A6-4A73-8079-53C9AD1EF659}" type="pres">
      <dgm:prSet presAssocID="{5B6362BC-01AF-4392-B473-1064A95B0BB5}" presName="negativeSpace" presStyleCnt="0"/>
      <dgm:spPr/>
    </dgm:pt>
    <dgm:pt modelId="{D734FD3D-E6B6-41F2-A621-A80B129EFFA5}" type="pres">
      <dgm:prSet presAssocID="{5B6362BC-01AF-4392-B473-1064A95B0BB5}" presName="childText" presStyleLbl="conFgAcc1" presStyleIdx="4" presStyleCnt="5">
        <dgm:presLayoutVars>
          <dgm:bulletEnabled val="1"/>
        </dgm:presLayoutVars>
      </dgm:prSet>
      <dgm:spPr/>
    </dgm:pt>
  </dgm:ptLst>
  <dgm:cxnLst>
    <dgm:cxn modelId="{C04E1B19-44A8-4128-ADE2-4BF9B1B51AB6}" srcId="{B9EF543A-8991-4DE9-8D8C-616548F242FE}" destId="{55571400-9C71-4725-9E4E-7D491E1F2689}" srcOrd="3" destOrd="0" parTransId="{07841CED-674F-4C40-886B-FF5D74F7B910}" sibTransId="{98E76581-BDD9-47A9-B470-CC033BA6A8C4}"/>
    <dgm:cxn modelId="{4BD9A322-EA5E-4C10-871C-BC0AA768FAE9}" srcId="{B9EF543A-8991-4DE9-8D8C-616548F242FE}" destId="{5C9570CD-C0D2-4159-9D3F-73110FD23572}" srcOrd="0" destOrd="0" parTransId="{F46B949D-5251-46BF-9B64-F8077D75991B}" sibTransId="{60876A07-1410-4BF9-B130-E8428C02B930}"/>
    <dgm:cxn modelId="{63E85E2A-13AE-4CBC-A144-1C3D6A8CC464}" type="presOf" srcId="{55571400-9C71-4725-9E4E-7D491E1F2689}" destId="{E014DE53-26CC-46C3-B517-95EC3DADEB67}" srcOrd="0" destOrd="0" presId="urn:microsoft.com/office/officeart/2005/8/layout/list1"/>
    <dgm:cxn modelId="{AEF3B436-CF34-42F0-A4AA-46FDF2ABC1A8}" type="presOf" srcId="{3F85C07A-B8A5-4A0C-B805-FB3A5FD557AB}" destId="{CC48766F-E687-4CD7-BBB2-2A82B405B769}" srcOrd="1" destOrd="0" presId="urn:microsoft.com/office/officeart/2005/8/layout/list1"/>
    <dgm:cxn modelId="{003A3B3C-E767-416F-A835-1A7F47E0CA82}" type="presOf" srcId="{5B6362BC-01AF-4392-B473-1064A95B0BB5}" destId="{96809169-AC72-4EC4-A626-DB29C924C997}" srcOrd="1" destOrd="0" presId="urn:microsoft.com/office/officeart/2005/8/layout/list1"/>
    <dgm:cxn modelId="{8D555A5D-BBEF-46C3-9192-EDB36E596D59}" srcId="{B9EF543A-8991-4DE9-8D8C-616548F242FE}" destId="{3F85C07A-B8A5-4A0C-B805-FB3A5FD557AB}" srcOrd="1" destOrd="0" parTransId="{70642CF3-ABBF-4DAD-B068-D3A2DC90DAA6}" sibTransId="{3FE78371-1748-4FC4-A7CF-460C056779AE}"/>
    <dgm:cxn modelId="{423E5A4E-832A-42B4-923C-AE26CDBB34C1}" type="presOf" srcId="{B5BAC162-9C95-4713-8333-9E8B212A8843}" destId="{0D5A36F8-EE71-4715-BE9D-47330E58F40A}" srcOrd="1" destOrd="0" presId="urn:microsoft.com/office/officeart/2005/8/layout/list1"/>
    <dgm:cxn modelId="{E064AC4F-07A6-4E04-9367-80617F3090DD}" type="presOf" srcId="{5C9570CD-C0D2-4159-9D3F-73110FD23572}" destId="{00360687-59BB-4120-AC62-174EBA5697E5}" srcOrd="0" destOrd="0" presId="urn:microsoft.com/office/officeart/2005/8/layout/list1"/>
    <dgm:cxn modelId="{534E8D92-EF4A-4FDD-B1E7-F4535FA316DE}" type="presOf" srcId="{B5BAC162-9C95-4713-8333-9E8B212A8843}" destId="{847A5650-B2DB-40AF-8E25-16D09B282034}" srcOrd="0" destOrd="0" presId="urn:microsoft.com/office/officeart/2005/8/layout/list1"/>
    <dgm:cxn modelId="{424C9293-F044-4DA3-877C-A83090DCAABE}" srcId="{B9EF543A-8991-4DE9-8D8C-616548F242FE}" destId="{5B6362BC-01AF-4392-B473-1064A95B0BB5}" srcOrd="4" destOrd="0" parTransId="{7B4F5D4E-617F-4062-B3B9-1B5EC2BE3C91}" sibTransId="{19759F8D-BAE5-4F38-92CE-1C415723B8B6}"/>
    <dgm:cxn modelId="{1D620DA9-7A2C-4E52-B7D6-8D717AFA946E}" type="presOf" srcId="{5C9570CD-C0D2-4159-9D3F-73110FD23572}" destId="{4B1D122C-C1C5-4408-9CAE-CA1B453CF914}" srcOrd="1" destOrd="0" presId="urn:microsoft.com/office/officeart/2005/8/layout/list1"/>
    <dgm:cxn modelId="{E6198BCC-4A8E-40F7-817A-34B5EBA02F0A}" type="presOf" srcId="{3F85C07A-B8A5-4A0C-B805-FB3A5FD557AB}" destId="{A8A9EF53-494F-46DE-A1B8-EB45B6545602}" srcOrd="0" destOrd="0" presId="urn:microsoft.com/office/officeart/2005/8/layout/list1"/>
    <dgm:cxn modelId="{115868D7-B352-4948-BE39-133D07F8F2A6}" type="presOf" srcId="{5B6362BC-01AF-4392-B473-1064A95B0BB5}" destId="{DC85024E-F686-4E93-8479-DB5D72A0A42F}" srcOrd="0" destOrd="0" presId="urn:microsoft.com/office/officeart/2005/8/layout/list1"/>
    <dgm:cxn modelId="{62E72CE8-5EC1-413D-84BA-9187681BDB97}" type="presOf" srcId="{B9EF543A-8991-4DE9-8D8C-616548F242FE}" destId="{46DEF60D-4D6E-4C4E-9E62-4115CFB5C9EF}" srcOrd="0" destOrd="0" presId="urn:microsoft.com/office/officeart/2005/8/layout/list1"/>
    <dgm:cxn modelId="{FF540DEA-287E-429A-A665-9534B1475E4A}" type="presOf" srcId="{55571400-9C71-4725-9E4E-7D491E1F2689}" destId="{D714FA20-030C-48F8-9F72-621D25D861F5}" srcOrd="1" destOrd="0" presId="urn:microsoft.com/office/officeart/2005/8/layout/list1"/>
    <dgm:cxn modelId="{D05032F6-17CB-4E3F-8F93-60F93D552CCB}" srcId="{B9EF543A-8991-4DE9-8D8C-616548F242FE}" destId="{B5BAC162-9C95-4713-8333-9E8B212A8843}" srcOrd="2" destOrd="0" parTransId="{F8EFFF7D-73B9-498D-B65C-1F71A2C5A26E}" sibTransId="{EE5977ED-C7C7-4D16-AEA1-4CF2C5139AEC}"/>
    <dgm:cxn modelId="{7E85CA02-7F7B-4560-B594-60647B5D8432}" type="presParOf" srcId="{46DEF60D-4D6E-4C4E-9E62-4115CFB5C9EF}" destId="{EF350236-E3F6-45BD-97F7-013595F7061D}" srcOrd="0" destOrd="0" presId="urn:microsoft.com/office/officeart/2005/8/layout/list1"/>
    <dgm:cxn modelId="{A40A7401-B9E8-46BD-BEF1-C66E27C3D5A0}" type="presParOf" srcId="{EF350236-E3F6-45BD-97F7-013595F7061D}" destId="{00360687-59BB-4120-AC62-174EBA5697E5}" srcOrd="0" destOrd="0" presId="urn:microsoft.com/office/officeart/2005/8/layout/list1"/>
    <dgm:cxn modelId="{0FE371D9-2470-4A32-AC96-5E26C81DCDCE}" type="presParOf" srcId="{EF350236-E3F6-45BD-97F7-013595F7061D}" destId="{4B1D122C-C1C5-4408-9CAE-CA1B453CF914}" srcOrd="1" destOrd="0" presId="urn:microsoft.com/office/officeart/2005/8/layout/list1"/>
    <dgm:cxn modelId="{6ECD016C-4ABF-4C2C-BEAA-F839570AD9E9}" type="presParOf" srcId="{46DEF60D-4D6E-4C4E-9E62-4115CFB5C9EF}" destId="{187CCF63-1149-49FB-B9CA-9A3CCE9D1BE9}" srcOrd="1" destOrd="0" presId="urn:microsoft.com/office/officeart/2005/8/layout/list1"/>
    <dgm:cxn modelId="{DB606334-698C-4B01-96E6-3B81C4F1F648}" type="presParOf" srcId="{46DEF60D-4D6E-4C4E-9E62-4115CFB5C9EF}" destId="{AEBAC211-209B-4EE2-8A8E-583D70DCF3BE}" srcOrd="2" destOrd="0" presId="urn:microsoft.com/office/officeart/2005/8/layout/list1"/>
    <dgm:cxn modelId="{E7BFFD64-BBF9-43BF-A689-D112B79A8BA2}" type="presParOf" srcId="{46DEF60D-4D6E-4C4E-9E62-4115CFB5C9EF}" destId="{1A09ED33-AE8C-42CC-89CE-7E13F3513494}" srcOrd="3" destOrd="0" presId="urn:microsoft.com/office/officeart/2005/8/layout/list1"/>
    <dgm:cxn modelId="{E7A4AAC3-F000-426C-9482-346522F6242F}" type="presParOf" srcId="{46DEF60D-4D6E-4C4E-9E62-4115CFB5C9EF}" destId="{E42F3080-5022-433B-B232-84AE7222D1D5}" srcOrd="4" destOrd="0" presId="urn:microsoft.com/office/officeart/2005/8/layout/list1"/>
    <dgm:cxn modelId="{371B27D5-483C-4ACB-9EE4-0BB5AF3DB522}" type="presParOf" srcId="{E42F3080-5022-433B-B232-84AE7222D1D5}" destId="{A8A9EF53-494F-46DE-A1B8-EB45B6545602}" srcOrd="0" destOrd="0" presId="urn:microsoft.com/office/officeart/2005/8/layout/list1"/>
    <dgm:cxn modelId="{92FC1B4C-97B4-4F66-8FA0-2539039FF61F}" type="presParOf" srcId="{E42F3080-5022-433B-B232-84AE7222D1D5}" destId="{CC48766F-E687-4CD7-BBB2-2A82B405B769}" srcOrd="1" destOrd="0" presId="urn:microsoft.com/office/officeart/2005/8/layout/list1"/>
    <dgm:cxn modelId="{05D5548E-6703-4F33-B4F3-1014DA0AC8FF}" type="presParOf" srcId="{46DEF60D-4D6E-4C4E-9E62-4115CFB5C9EF}" destId="{066A4361-D648-4B26-BE75-9BC9BBEE0695}" srcOrd="5" destOrd="0" presId="urn:microsoft.com/office/officeart/2005/8/layout/list1"/>
    <dgm:cxn modelId="{5C0C56B9-C539-4A8A-B5E2-51C69477B0F0}" type="presParOf" srcId="{46DEF60D-4D6E-4C4E-9E62-4115CFB5C9EF}" destId="{B1645859-4F80-4666-90C6-7542B0EE139E}" srcOrd="6" destOrd="0" presId="urn:microsoft.com/office/officeart/2005/8/layout/list1"/>
    <dgm:cxn modelId="{C81E5195-0E69-4DA4-90CE-45C1943640B3}" type="presParOf" srcId="{46DEF60D-4D6E-4C4E-9E62-4115CFB5C9EF}" destId="{DE233238-AFDF-4550-B23B-1AC6DA45ADB5}" srcOrd="7" destOrd="0" presId="urn:microsoft.com/office/officeart/2005/8/layout/list1"/>
    <dgm:cxn modelId="{9820AEB4-E5DE-4B00-A89E-39723EB259A3}" type="presParOf" srcId="{46DEF60D-4D6E-4C4E-9E62-4115CFB5C9EF}" destId="{B1691630-81A8-4EE9-B896-F54E75DEB2C5}" srcOrd="8" destOrd="0" presId="urn:microsoft.com/office/officeart/2005/8/layout/list1"/>
    <dgm:cxn modelId="{AB442C91-EA9A-4657-B170-5A40DDD7D553}" type="presParOf" srcId="{B1691630-81A8-4EE9-B896-F54E75DEB2C5}" destId="{847A5650-B2DB-40AF-8E25-16D09B282034}" srcOrd="0" destOrd="0" presId="urn:microsoft.com/office/officeart/2005/8/layout/list1"/>
    <dgm:cxn modelId="{2857CD57-573C-4C03-B6B5-7C5DAAA5B25A}" type="presParOf" srcId="{B1691630-81A8-4EE9-B896-F54E75DEB2C5}" destId="{0D5A36F8-EE71-4715-BE9D-47330E58F40A}" srcOrd="1" destOrd="0" presId="urn:microsoft.com/office/officeart/2005/8/layout/list1"/>
    <dgm:cxn modelId="{14F00FE2-97EA-4586-AD3A-F1EA4947D8BB}" type="presParOf" srcId="{46DEF60D-4D6E-4C4E-9E62-4115CFB5C9EF}" destId="{FEDC144A-77DE-4875-AB08-AD6E8CC1087D}" srcOrd="9" destOrd="0" presId="urn:microsoft.com/office/officeart/2005/8/layout/list1"/>
    <dgm:cxn modelId="{7453E7F5-8F1E-4A0C-959A-D431C836CA12}" type="presParOf" srcId="{46DEF60D-4D6E-4C4E-9E62-4115CFB5C9EF}" destId="{3113658B-3D8F-482F-B646-E97C4CA68EE3}" srcOrd="10" destOrd="0" presId="urn:microsoft.com/office/officeart/2005/8/layout/list1"/>
    <dgm:cxn modelId="{7A6A68CC-F5E4-49C6-B19B-C461C33D27FC}" type="presParOf" srcId="{46DEF60D-4D6E-4C4E-9E62-4115CFB5C9EF}" destId="{0C53C173-E557-42D4-802E-7727F90BA103}" srcOrd="11" destOrd="0" presId="urn:microsoft.com/office/officeart/2005/8/layout/list1"/>
    <dgm:cxn modelId="{4F5D005C-B661-471C-97EA-45FAC9530870}" type="presParOf" srcId="{46DEF60D-4D6E-4C4E-9E62-4115CFB5C9EF}" destId="{6AD1B21A-901A-401B-889E-1A8FCFC7F5D8}" srcOrd="12" destOrd="0" presId="urn:microsoft.com/office/officeart/2005/8/layout/list1"/>
    <dgm:cxn modelId="{62EFDECA-ED76-476E-B1DD-32FD45BBE8FB}" type="presParOf" srcId="{6AD1B21A-901A-401B-889E-1A8FCFC7F5D8}" destId="{E014DE53-26CC-46C3-B517-95EC3DADEB67}" srcOrd="0" destOrd="0" presId="urn:microsoft.com/office/officeart/2005/8/layout/list1"/>
    <dgm:cxn modelId="{0397742F-ADA1-4ECE-9F5B-4C6A8B1FC37A}" type="presParOf" srcId="{6AD1B21A-901A-401B-889E-1A8FCFC7F5D8}" destId="{D714FA20-030C-48F8-9F72-621D25D861F5}" srcOrd="1" destOrd="0" presId="urn:microsoft.com/office/officeart/2005/8/layout/list1"/>
    <dgm:cxn modelId="{DDE3D3F8-0E5A-4D98-9A82-D06843DE6E39}" type="presParOf" srcId="{46DEF60D-4D6E-4C4E-9E62-4115CFB5C9EF}" destId="{ACB7D893-06EE-4350-8A50-E78B68A595FD}" srcOrd="13" destOrd="0" presId="urn:microsoft.com/office/officeart/2005/8/layout/list1"/>
    <dgm:cxn modelId="{D13A9620-C5DA-4968-A82E-70306535445F}" type="presParOf" srcId="{46DEF60D-4D6E-4C4E-9E62-4115CFB5C9EF}" destId="{C7DA0DBF-7FC1-4693-873B-6C3FB440DE1D}" srcOrd="14" destOrd="0" presId="urn:microsoft.com/office/officeart/2005/8/layout/list1"/>
    <dgm:cxn modelId="{BEF0381D-CD84-43E8-A128-1075673F75D0}" type="presParOf" srcId="{46DEF60D-4D6E-4C4E-9E62-4115CFB5C9EF}" destId="{35861B36-E431-4A91-94FB-57D2B2B7FD35}" srcOrd="15" destOrd="0" presId="urn:microsoft.com/office/officeart/2005/8/layout/list1"/>
    <dgm:cxn modelId="{214DA5A6-2AEA-4552-9D35-12A635E2005E}" type="presParOf" srcId="{46DEF60D-4D6E-4C4E-9E62-4115CFB5C9EF}" destId="{3B2EC444-38AE-4F72-B614-6314BE307BF6}" srcOrd="16" destOrd="0" presId="urn:microsoft.com/office/officeart/2005/8/layout/list1"/>
    <dgm:cxn modelId="{BFFF2C6F-C385-49C6-BD9A-8A980DD1AB8E}" type="presParOf" srcId="{3B2EC444-38AE-4F72-B614-6314BE307BF6}" destId="{DC85024E-F686-4E93-8479-DB5D72A0A42F}" srcOrd="0" destOrd="0" presId="urn:microsoft.com/office/officeart/2005/8/layout/list1"/>
    <dgm:cxn modelId="{406A2568-4A82-4F72-B6EB-F406E08787F5}" type="presParOf" srcId="{3B2EC444-38AE-4F72-B614-6314BE307BF6}" destId="{96809169-AC72-4EC4-A626-DB29C924C997}" srcOrd="1" destOrd="0" presId="urn:microsoft.com/office/officeart/2005/8/layout/list1"/>
    <dgm:cxn modelId="{0DCBD002-62D9-4919-84B3-9B98A2B2064C}" type="presParOf" srcId="{46DEF60D-4D6E-4C4E-9E62-4115CFB5C9EF}" destId="{2CE6B8DB-A4A6-4A73-8079-53C9AD1EF659}" srcOrd="17" destOrd="0" presId="urn:microsoft.com/office/officeart/2005/8/layout/list1"/>
    <dgm:cxn modelId="{2F0F579A-DDD5-4477-997D-C8DB4A58254F}" type="presParOf" srcId="{46DEF60D-4D6E-4C4E-9E62-4115CFB5C9EF}" destId="{D734FD3D-E6B6-41F2-A621-A80B129EFFA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8B8D5E-372D-48DE-8882-1955CE84F3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FE50A718-C154-416C-B78E-DF89164D63FC}">
      <dgm:prSet custT="1"/>
      <dgm:spPr/>
      <dgm:t>
        <a:bodyPr/>
        <a:lstStyle/>
        <a:p>
          <a:r>
            <a:rPr lang="en-AU" sz="1200" b="1" dirty="0"/>
            <a:t>Are the current descriptions a useful mechanism to determine scope?</a:t>
          </a:r>
          <a:endParaRPr lang="en-AU" sz="1200" dirty="0"/>
        </a:p>
      </dgm:t>
    </dgm:pt>
    <dgm:pt modelId="{1C1EEB34-0D14-45FB-9170-68DBF8CBAC24}" type="parTrans" cxnId="{704820AE-632A-4663-A03F-F425F248C73E}">
      <dgm:prSet/>
      <dgm:spPr/>
      <dgm:t>
        <a:bodyPr/>
        <a:lstStyle/>
        <a:p>
          <a:endParaRPr lang="en-AU"/>
        </a:p>
      </dgm:t>
    </dgm:pt>
    <dgm:pt modelId="{2D3DE955-888E-41FF-81C0-062E40A0C1DC}" type="sibTrans" cxnId="{704820AE-632A-4663-A03F-F425F248C73E}">
      <dgm:prSet/>
      <dgm:spPr/>
      <dgm:t>
        <a:bodyPr/>
        <a:lstStyle/>
        <a:p>
          <a:endParaRPr lang="en-AU"/>
        </a:p>
      </dgm:t>
    </dgm:pt>
    <dgm:pt modelId="{1C4A05EF-4AB3-4412-9B18-4F5CE4C06BA3}">
      <dgm:prSet custT="1"/>
      <dgm:spPr/>
      <dgm:t>
        <a:bodyPr/>
        <a:lstStyle/>
        <a:p>
          <a:r>
            <a:rPr lang="en-AU" sz="1200" b="1" dirty="0"/>
            <a:t>While the descriptions were useful for mapping the regulatory environment, do the descriptions work for the code process? </a:t>
          </a:r>
          <a:endParaRPr lang="en-US" sz="1200" dirty="0"/>
        </a:p>
      </dgm:t>
    </dgm:pt>
    <dgm:pt modelId="{F29AE915-974D-4095-B3BA-8BE88EBEFF87}" type="parTrans" cxnId="{758CF7A0-1AEF-4F5C-84D4-89DE97961E16}">
      <dgm:prSet/>
      <dgm:spPr/>
      <dgm:t>
        <a:bodyPr/>
        <a:lstStyle/>
        <a:p>
          <a:endParaRPr lang="en-AU"/>
        </a:p>
      </dgm:t>
    </dgm:pt>
    <dgm:pt modelId="{0BF65B68-83E7-4A45-941D-92AA829BE1BB}" type="sibTrans" cxnId="{758CF7A0-1AEF-4F5C-84D4-89DE97961E16}">
      <dgm:prSet/>
      <dgm:spPr/>
      <dgm:t>
        <a:bodyPr/>
        <a:lstStyle/>
        <a:p>
          <a:endParaRPr lang="en-AU"/>
        </a:p>
      </dgm:t>
    </dgm:pt>
    <dgm:pt modelId="{37DCFDEF-54ED-4841-9CFB-8DF24DF7E91E}">
      <dgm:prSet custT="1"/>
      <dgm:spPr/>
      <dgm:t>
        <a:bodyPr/>
        <a:lstStyle/>
        <a:p>
          <a:r>
            <a:rPr lang="en-AU" sz="1200" b="1" dirty="0"/>
            <a:t>Should they include appliances, plant or equipment relevant to the nature of each proposed code?</a:t>
          </a:r>
          <a:endParaRPr lang="en-US" sz="1200" dirty="0"/>
        </a:p>
      </dgm:t>
    </dgm:pt>
    <dgm:pt modelId="{AC966D87-B3A2-4138-9F8E-0F5F27D27F56}" type="parTrans" cxnId="{A938796C-614F-47E2-8E55-9242D167E801}">
      <dgm:prSet/>
      <dgm:spPr/>
      <dgm:t>
        <a:bodyPr/>
        <a:lstStyle/>
        <a:p>
          <a:endParaRPr lang="en-AU"/>
        </a:p>
      </dgm:t>
    </dgm:pt>
    <dgm:pt modelId="{671C1DD0-4D6A-4561-BC5E-486CA404060F}" type="sibTrans" cxnId="{A938796C-614F-47E2-8E55-9242D167E801}">
      <dgm:prSet/>
      <dgm:spPr/>
      <dgm:t>
        <a:bodyPr/>
        <a:lstStyle/>
        <a:p>
          <a:endParaRPr lang="en-AU"/>
        </a:p>
      </dgm:t>
    </dgm:pt>
    <dgm:pt modelId="{69116BBA-330A-46D6-97B3-8D41D93C229C}" type="pres">
      <dgm:prSet presAssocID="{BB8B8D5E-372D-48DE-8882-1955CE84F378}" presName="diagram" presStyleCnt="0">
        <dgm:presLayoutVars>
          <dgm:dir/>
          <dgm:resizeHandles val="exact"/>
        </dgm:presLayoutVars>
      </dgm:prSet>
      <dgm:spPr/>
    </dgm:pt>
    <dgm:pt modelId="{DD4C7C7A-A822-4DDF-B1DA-56E9BFD69D67}" type="pres">
      <dgm:prSet presAssocID="{FE50A718-C154-416C-B78E-DF89164D63FC}" presName="node" presStyleLbl="node1" presStyleIdx="0" presStyleCnt="3" custScaleX="163791" custLinFactNeighborY="-889">
        <dgm:presLayoutVars>
          <dgm:bulletEnabled val="1"/>
        </dgm:presLayoutVars>
      </dgm:prSet>
      <dgm:spPr/>
    </dgm:pt>
    <dgm:pt modelId="{8967A99E-DC78-4029-A635-D7FA91D86DA5}" type="pres">
      <dgm:prSet presAssocID="{2D3DE955-888E-41FF-81C0-062E40A0C1DC}" presName="sibTrans" presStyleCnt="0"/>
      <dgm:spPr/>
    </dgm:pt>
    <dgm:pt modelId="{EBD1132E-1511-43D4-B40C-7DF99AA225A2}" type="pres">
      <dgm:prSet presAssocID="{1C4A05EF-4AB3-4412-9B18-4F5CE4C06BA3}" presName="node" presStyleLbl="node1" presStyleIdx="1" presStyleCnt="3" custScaleX="185641" custLinFactNeighborY="1006">
        <dgm:presLayoutVars>
          <dgm:bulletEnabled val="1"/>
        </dgm:presLayoutVars>
      </dgm:prSet>
      <dgm:spPr/>
    </dgm:pt>
    <dgm:pt modelId="{737874BB-BE11-4682-AC81-0960CB1467E5}" type="pres">
      <dgm:prSet presAssocID="{0BF65B68-83E7-4A45-941D-92AA829BE1BB}" presName="sibTrans" presStyleCnt="0"/>
      <dgm:spPr/>
    </dgm:pt>
    <dgm:pt modelId="{07308192-A4DB-4831-838F-9FFE8852B615}" type="pres">
      <dgm:prSet presAssocID="{37DCFDEF-54ED-4841-9CFB-8DF24DF7E91E}" presName="node" presStyleLbl="node1" presStyleIdx="2" presStyleCnt="3" custScaleX="155364">
        <dgm:presLayoutVars>
          <dgm:bulletEnabled val="1"/>
        </dgm:presLayoutVars>
      </dgm:prSet>
      <dgm:spPr/>
    </dgm:pt>
  </dgm:ptLst>
  <dgm:cxnLst>
    <dgm:cxn modelId="{A938796C-614F-47E2-8E55-9242D167E801}" srcId="{BB8B8D5E-372D-48DE-8882-1955CE84F378}" destId="{37DCFDEF-54ED-4841-9CFB-8DF24DF7E91E}" srcOrd="2" destOrd="0" parTransId="{AC966D87-B3A2-4138-9F8E-0F5F27D27F56}" sibTransId="{671C1DD0-4D6A-4561-BC5E-486CA404060F}"/>
    <dgm:cxn modelId="{9D765F74-3CDA-4163-A1FC-B08690D369A1}" type="presOf" srcId="{FE50A718-C154-416C-B78E-DF89164D63FC}" destId="{DD4C7C7A-A822-4DDF-B1DA-56E9BFD69D67}" srcOrd="0" destOrd="0" presId="urn:microsoft.com/office/officeart/2005/8/layout/default"/>
    <dgm:cxn modelId="{D26C1986-FC6A-4D84-9897-B3E0CEC012F9}" type="presOf" srcId="{BB8B8D5E-372D-48DE-8882-1955CE84F378}" destId="{69116BBA-330A-46D6-97B3-8D41D93C229C}" srcOrd="0" destOrd="0" presId="urn:microsoft.com/office/officeart/2005/8/layout/default"/>
    <dgm:cxn modelId="{E5A2E699-D14A-465E-B78A-D061F062F23C}" type="presOf" srcId="{37DCFDEF-54ED-4841-9CFB-8DF24DF7E91E}" destId="{07308192-A4DB-4831-838F-9FFE8852B615}" srcOrd="0" destOrd="0" presId="urn:microsoft.com/office/officeart/2005/8/layout/default"/>
    <dgm:cxn modelId="{758CF7A0-1AEF-4F5C-84D4-89DE97961E16}" srcId="{BB8B8D5E-372D-48DE-8882-1955CE84F378}" destId="{1C4A05EF-4AB3-4412-9B18-4F5CE4C06BA3}" srcOrd="1" destOrd="0" parTransId="{F29AE915-974D-4095-B3BA-8BE88EBEFF87}" sibTransId="{0BF65B68-83E7-4A45-941D-92AA829BE1BB}"/>
    <dgm:cxn modelId="{704820AE-632A-4663-A03F-F425F248C73E}" srcId="{BB8B8D5E-372D-48DE-8882-1955CE84F378}" destId="{FE50A718-C154-416C-B78E-DF89164D63FC}" srcOrd="0" destOrd="0" parTransId="{1C1EEB34-0D14-45FB-9170-68DBF8CBAC24}" sibTransId="{2D3DE955-888E-41FF-81C0-062E40A0C1DC}"/>
    <dgm:cxn modelId="{F53DBED0-09AA-4163-A49E-B50BF273A69A}" type="presOf" srcId="{1C4A05EF-4AB3-4412-9B18-4F5CE4C06BA3}" destId="{EBD1132E-1511-43D4-B40C-7DF99AA225A2}" srcOrd="0" destOrd="0" presId="urn:microsoft.com/office/officeart/2005/8/layout/default"/>
    <dgm:cxn modelId="{2A2C42A3-0640-4ABC-A8DC-3B91EBDF4EAB}" type="presParOf" srcId="{69116BBA-330A-46D6-97B3-8D41D93C229C}" destId="{DD4C7C7A-A822-4DDF-B1DA-56E9BFD69D67}" srcOrd="0" destOrd="0" presId="urn:microsoft.com/office/officeart/2005/8/layout/default"/>
    <dgm:cxn modelId="{77A960A9-BBF1-45B4-8ABA-05A7485A088D}" type="presParOf" srcId="{69116BBA-330A-46D6-97B3-8D41D93C229C}" destId="{8967A99E-DC78-4029-A635-D7FA91D86DA5}" srcOrd="1" destOrd="0" presId="urn:microsoft.com/office/officeart/2005/8/layout/default"/>
    <dgm:cxn modelId="{37DF0F76-1633-4118-85A8-FCD6AF5DCA8A}" type="presParOf" srcId="{69116BBA-330A-46D6-97B3-8D41D93C229C}" destId="{EBD1132E-1511-43D4-B40C-7DF99AA225A2}" srcOrd="2" destOrd="0" presId="urn:microsoft.com/office/officeart/2005/8/layout/default"/>
    <dgm:cxn modelId="{FC46144A-CD07-4812-B111-6F0A3D144829}" type="presParOf" srcId="{69116BBA-330A-46D6-97B3-8D41D93C229C}" destId="{737874BB-BE11-4682-AC81-0960CB1467E5}" srcOrd="3" destOrd="0" presId="urn:microsoft.com/office/officeart/2005/8/layout/default"/>
    <dgm:cxn modelId="{40E67EE0-4556-49DB-B697-FD4CA0C9F62C}" type="presParOf" srcId="{69116BBA-330A-46D6-97B3-8D41D93C229C}" destId="{07308192-A4DB-4831-838F-9FFE8852B61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A92135-8152-4C92-8AE7-4D952CA5CB2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D064A10-5450-4CEA-9E92-40222495FA22}">
      <dgm:prSet/>
      <dgm:spPr/>
      <dgm:t>
        <a:bodyPr/>
        <a:lstStyle/>
        <a:p>
          <a:pPr>
            <a:lnSpc>
              <a:spcPct val="100000"/>
            </a:lnSpc>
          </a:pPr>
          <a:r>
            <a:rPr lang="en-AU" b="1" dirty="0"/>
            <a:t>Consider the groupings on the left of the input document.  Are they useful/relevant to breaking up the codes into component parts?</a:t>
          </a:r>
        </a:p>
        <a:p>
          <a:endParaRPr lang="en-AU" b="1" dirty="0"/>
        </a:p>
      </dgm:t>
    </dgm:pt>
    <dgm:pt modelId="{C51A2C42-FA1F-46AF-910D-5B8B54DDB4E2}" type="parTrans" cxnId="{C0C551FE-61BB-4C83-977B-A743D9B1B162}">
      <dgm:prSet/>
      <dgm:spPr/>
      <dgm:t>
        <a:bodyPr/>
        <a:lstStyle/>
        <a:p>
          <a:endParaRPr lang="en-US"/>
        </a:p>
      </dgm:t>
    </dgm:pt>
    <dgm:pt modelId="{4128D56B-BE15-46A9-B5D3-2659B005FA5F}" type="sibTrans" cxnId="{C0C551FE-61BB-4C83-977B-A743D9B1B162}">
      <dgm:prSet/>
      <dgm:spPr/>
      <dgm:t>
        <a:bodyPr/>
        <a:lstStyle/>
        <a:p>
          <a:endParaRPr lang="en-US"/>
        </a:p>
      </dgm:t>
    </dgm:pt>
    <dgm:pt modelId="{3CA3D17A-DED1-4721-A5D4-189D063D9717}">
      <dgm:prSet/>
      <dgm:spPr/>
      <dgm:t>
        <a:bodyPr/>
        <a:lstStyle/>
        <a:p>
          <a:pPr>
            <a:lnSpc>
              <a:spcPct val="100000"/>
            </a:lnSpc>
          </a:pPr>
          <a:r>
            <a:rPr lang="en-AU" b="1" dirty="0"/>
            <a:t>Are the components and processes too broad, or too narrow? Are they ‘bundled’ in an appropriate way?</a:t>
          </a:r>
          <a:endParaRPr lang="en-US" dirty="0"/>
        </a:p>
      </dgm:t>
    </dgm:pt>
    <dgm:pt modelId="{476B1F4F-108C-4F9A-B5A6-D6E4C3C93FD3}" type="parTrans" cxnId="{57E0BA43-6B7C-4B61-B7FA-75484E2E0E13}">
      <dgm:prSet/>
      <dgm:spPr/>
      <dgm:t>
        <a:bodyPr/>
        <a:lstStyle/>
        <a:p>
          <a:endParaRPr lang="en-US"/>
        </a:p>
      </dgm:t>
    </dgm:pt>
    <dgm:pt modelId="{D4F98A3C-CFA3-4B03-AA82-67CBFA5802BC}" type="sibTrans" cxnId="{57E0BA43-6B7C-4B61-B7FA-75484E2E0E13}">
      <dgm:prSet/>
      <dgm:spPr/>
      <dgm:t>
        <a:bodyPr/>
        <a:lstStyle/>
        <a:p>
          <a:endParaRPr lang="en-US"/>
        </a:p>
      </dgm:t>
    </dgm:pt>
    <dgm:pt modelId="{8C3DC590-16E7-48DF-ADCF-F69D0FE67E7B}">
      <dgm:prSet/>
      <dgm:spPr/>
      <dgm:t>
        <a:bodyPr/>
        <a:lstStyle/>
        <a:p>
          <a:pPr>
            <a:lnSpc>
              <a:spcPct val="100000"/>
            </a:lnSpc>
          </a:pPr>
          <a:r>
            <a:rPr lang="en-AU" b="1" dirty="0"/>
            <a:t>Are there components or processes that are missing?  Should components and processes be included at a more granular level?</a:t>
          </a:r>
          <a:endParaRPr lang="en-US" dirty="0"/>
        </a:p>
      </dgm:t>
    </dgm:pt>
    <dgm:pt modelId="{603BF178-B546-431D-910F-8770C9C8A0C0}" type="parTrans" cxnId="{70D23C83-D858-4C03-A7FC-0D77A3B9FB00}">
      <dgm:prSet/>
      <dgm:spPr/>
      <dgm:t>
        <a:bodyPr/>
        <a:lstStyle/>
        <a:p>
          <a:endParaRPr lang="en-US"/>
        </a:p>
      </dgm:t>
    </dgm:pt>
    <dgm:pt modelId="{98997B48-1097-4ACC-85AC-1DA2214353D2}" type="sibTrans" cxnId="{70D23C83-D858-4C03-A7FC-0D77A3B9FB00}">
      <dgm:prSet/>
      <dgm:spPr/>
      <dgm:t>
        <a:bodyPr/>
        <a:lstStyle/>
        <a:p>
          <a:endParaRPr lang="en-US"/>
        </a:p>
      </dgm:t>
    </dgm:pt>
    <dgm:pt modelId="{C4EA6FFB-7DDE-41C0-8CE6-FFB03F482C5C}" type="pres">
      <dgm:prSet presAssocID="{F2A92135-8152-4C92-8AE7-4D952CA5CB29}" presName="root" presStyleCnt="0">
        <dgm:presLayoutVars>
          <dgm:dir/>
          <dgm:resizeHandles val="exact"/>
        </dgm:presLayoutVars>
      </dgm:prSet>
      <dgm:spPr/>
    </dgm:pt>
    <dgm:pt modelId="{3726252D-A7EA-4E73-8EBD-11205EBA0150}" type="pres">
      <dgm:prSet presAssocID="{BD064A10-5450-4CEA-9E92-40222495FA22}" presName="compNode" presStyleCnt="0"/>
      <dgm:spPr/>
    </dgm:pt>
    <dgm:pt modelId="{BE0B9394-0B54-4D88-BA58-406350C206F4}" type="pres">
      <dgm:prSet presAssocID="{BD064A10-5450-4CEA-9E92-40222495FA22}" presName="bgRect" presStyleLbl="bgShp" presStyleIdx="0" presStyleCnt="3"/>
      <dgm:spPr/>
    </dgm:pt>
    <dgm:pt modelId="{492BE792-179B-4C15-A8D0-3E186FEEC622}" type="pres">
      <dgm:prSet presAssocID="{BD064A10-5450-4CEA-9E92-40222495FA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15CB72E7-4B23-4E4F-836D-4066A516821E}" type="pres">
      <dgm:prSet presAssocID="{BD064A10-5450-4CEA-9E92-40222495FA22}" presName="spaceRect" presStyleCnt="0"/>
      <dgm:spPr/>
    </dgm:pt>
    <dgm:pt modelId="{DE81757E-6F36-4FC1-A163-3DA2CF5470FF}" type="pres">
      <dgm:prSet presAssocID="{BD064A10-5450-4CEA-9E92-40222495FA22}" presName="parTx" presStyleLbl="revTx" presStyleIdx="0" presStyleCnt="3">
        <dgm:presLayoutVars>
          <dgm:chMax val="0"/>
          <dgm:chPref val="0"/>
        </dgm:presLayoutVars>
      </dgm:prSet>
      <dgm:spPr/>
    </dgm:pt>
    <dgm:pt modelId="{C0B37AC0-9AE5-4C9B-91AC-F7FDFE4944B6}" type="pres">
      <dgm:prSet presAssocID="{4128D56B-BE15-46A9-B5D3-2659B005FA5F}" presName="sibTrans" presStyleCnt="0"/>
      <dgm:spPr/>
    </dgm:pt>
    <dgm:pt modelId="{EFD15171-D6B1-412A-AB0D-EF8F244C04BE}" type="pres">
      <dgm:prSet presAssocID="{3CA3D17A-DED1-4721-A5D4-189D063D9717}" presName="compNode" presStyleCnt="0"/>
      <dgm:spPr/>
    </dgm:pt>
    <dgm:pt modelId="{4DF72CE3-AD2B-4A38-8738-09166F014AD2}" type="pres">
      <dgm:prSet presAssocID="{3CA3D17A-DED1-4721-A5D4-189D063D9717}" presName="bgRect" presStyleLbl="bgShp" presStyleIdx="1" presStyleCnt="3"/>
      <dgm:spPr/>
    </dgm:pt>
    <dgm:pt modelId="{EE3A48A1-BB1F-41B3-B8FA-EED2D10EC62D}" type="pres">
      <dgm:prSet presAssocID="{3CA3D17A-DED1-4721-A5D4-189D063D97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erpillar"/>
        </a:ext>
      </dgm:extLst>
    </dgm:pt>
    <dgm:pt modelId="{35546736-C3EB-4089-81E7-039E84A07F6C}" type="pres">
      <dgm:prSet presAssocID="{3CA3D17A-DED1-4721-A5D4-189D063D9717}" presName="spaceRect" presStyleCnt="0"/>
      <dgm:spPr/>
    </dgm:pt>
    <dgm:pt modelId="{82E76E84-1943-404A-B7E3-08BDE5D49C81}" type="pres">
      <dgm:prSet presAssocID="{3CA3D17A-DED1-4721-A5D4-189D063D9717}" presName="parTx" presStyleLbl="revTx" presStyleIdx="1" presStyleCnt="3">
        <dgm:presLayoutVars>
          <dgm:chMax val="0"/>
          <dgm:chPref val="0"/>
        </dgm:presLayoutVars>
      </dgm:prSet>
      <dgm:spPr/>
    </dgm:pt>
    <dgm:pt modelId="{26C60579-6BEE-44B8-95B5-EB3586AFEAAB}" type="pres">
      <dgm:prSet presAssocID="{D4F98A3C-CFA3-4B03-AA82-67CBFA5802BC}" presName="sibTrans" presStyleCnt="0"/>
      <dgm:spPr/>
    </dgm:pt>
    <dgm:pt modelId="{F1460E5E-34A2-4E80-8721-31818DEFAE7A}" type="pres">
      <dgm:prSet presAssocID="{8C3DC590-16E7-48DF-ADCF-F69D0FE67E7B}" presName="compNode" presStyleCnt="0"/>
      <dgm:spPr/>
    </dgm:pt>
    <dgm:pt modelId="{A3518C42-AA4F-475D-AA42-8D71A8F32A9F}" type="pres">
      <dgm:prSet presAssocID="{8C3DC590-16E7-48DF-ADCF-F69D0FE67E7B}" presName="bgRect" presStyleLbl="bgShp" presStyleIdx="2" presStyleCnt="3"/>
      <dgm:spPr/>
    </dgm:pt>
    <dgm:pt modelId="{B0F09204-E434-415B-B93A-4412E91B774C}" type="pres">
      <dgm:prSet presAssocID="{8C3DC590-16E7-48DF-ADCF-F69D0FE67E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DDBE8627-A718-4763-91DC-7B47AEDFCBFA}" type="pres">
      <dgm:prSet presAssocID="{8C3DC590-16E7-48DF-ADCF-F69D0FE67E7B}" presName="spaceRect" presStyleCnt="0"/>
      <dgm:spPr/>
    </dgm:pt>
    <dgm:pt modelId="{11E44D5E-9961-4B3F-8151-0D4FBC14D82C}" type="pres">
      <dgm:prSet presAssocID="{8C3DC590-16E7-48DF-ADCF-F69D0FE67E7B}" presName="parTx" presStyleLbl="revTx" presStyleIdx="2" presStyleCnt="3">
        <dgm:presLayoutVars>
          <dgm:chMax val="0"/>
          <dgm:chPref val="0"/>
        </dgm:presLayoutVars>
      </dgm:prSet>
      <dgm:spPr/>
    </dgm:pt>
  </dgm:ptLst>
  <dgm:cxnLst>
    <dgm:cxn modelId="{87DBB434-C1AD-43C3-B715-E039A6D7E023}" type="presOf" srcId="{F2A92135-8152-4C92-8AE7-4D952CA5CB29}" destId="{C4EA6FFB-7DDE-41C0-8CE6-FFB03F482C5C}" srcOrd="0" destOrd="0" presId="urn:microsoft.com/office/officeart/2018/2/layout/IconVerticalSolidList"/>
    <dgm:cxn modelId="{57E0BA43-6B7C-4B61-B7FA-75484E2E0E13}" srcId="{F2A92135-8152-4C92-8AE7-4D952CA5CB29}" destId="{3CA3D17A-DED1-4721-A5D4-189D063D9717}" srcOrd="1" destOrd="0" parTransId="{476B1F4F-108C-4F9A-B5A6-D6E4C3C93FD3}" sibTransId="{D4F98A3C-CFA3-4B03-AA82-67CBFA5802BC}"/>
    <dgm:cxn modelId="{D865D043-360C-4BF4-913B-FC552AB9B30A}" type="presOf" srcId="{8C3DC590-16E7-48DF-ADCF-F69D0FE67E7B}" destId="{11E44D5E-9961-4B3F-8151-0D4FBC14D82C}" srcOrd="0" destOrd="0" presId="urn:microsoft.com/office/officeart/2018/2/layout/IconVerticalSolidList"/>
    <dgm:cxn modelId="{62DB2373-296F-4672-A1EE-0A8B358AFA60}" type="presOf" srcId="{BD064A10-5450-4CEA-9E92-40222495FA22}" destId="{DE81757E-6F36-4FC1-A163-3DA2CF5470FF}" srcOrd="0" destOrd="0" presId="urn:microsoft.com/office/officeart/2018/2/layout/IconVerticalSolidList"/>
    <dgm:cxn modelId="{70D23C83-D858-4C03-A7FC-0D77A3B9FB00}" srcId="{F2A92135-8152-4C92-8AE7-4D952CA5CB29}" destId="{8C3DC590-16E7-48DF-ADCF-F69D0FE67E7B}" srcOrd="2" destOrd="0" parTransId="{603BF178-B546-431D-910F-8770C9C8A0C0}" sibTransId="{98997B48-1097-4ACC-85AC-1DA2214353D2}"/>
    <dgm:cxn modelId="{2A2926DC-7C3F-41D3-85E3-286AEC1BF6FB}" type="presOf" srcId="{3CA3D17A-DED1-4721-A5D4-189D063D9717}" destId="{82E76E84-1943-404A-B7E3-08BDE5D49C81}" srcOrd="0" destOrd="0" presId="urn:microsoft.com/office/officeart/2018/2/layout/IconVerticalSolidList"/>
    <dgm:cxn modelId="{C0C551FE-61BB-4C83-977B-A743D9B1B162}" srcId="{F2A92135-8152-4C92-8AE7-4D952CA5CB29}" destId="{BD064A10-5450-4CEA-9E92-40222495FA22}" srcOrd="0" destOrd="0" parTransId="{C51A2C42-FA1F-46AF-910D-5B8B54DDB4E2}" sibTransId="{4128D56B-BE15-46A9-B5D3-2659B005FA5F}"/>
    <dgm:cxn modelId="{9B7EAED3-87D4-4E79-B7A2-BD24E8F909A3}" type="presParOf" srcId="{C4EA6FFB-7DDE-41C0-8CE6-FFB03F482C5C}" destId="{3726252D-A7EA-4E73-8EBD-11205EBA0150}" srcOrd="0" destOrd="0" presId="urn:microsoft.com/office/officeart/2018/2/layout/IconVerticalSolidList"/>
    <dgm:cxn modelId="{6202C08E-3B2A-4F6D-83BA-A6B2A4FBCCF4}" type="presParOf" srcId="{3726252D-A7EA-4E73-8EBD-11205EBA0150}" destId="{BE0B9394-0B54-4D88-BA58-406350C206F4}" srcOrd="0" destOrd="0" presId="urn:microsoft.com/office/officeart/2018/2/layout/IconVerticalSolidList"/>
    <dgm:cxn modelId="{0F60D6A0-ECEF-44BD-8502-A79C0A805A7E}" type="presParOf" srcId="{3726252D-A7EA-4E73-8EBD-11205EBA0150}" destId="{492BE792-179B-4C15-A8D0-3E186FEEC622}" srcOrd="1" destOrd="0" presId="urn:microsoft.com/office/officeart/2018/2/layout/IconVerticalSolidList"/>
    <dgm:cxn modelId="{D61D5BAB-705E-4D69-831E-3E1FE697A880}" type="presParOf" srcId="{3726252D-A7EA-4E73-8EBD-11205EBA0150}" destId="{15CB72E7-4B23-4E4F-836D-4066A516821E}" srcOrd="2" destOrd="0" presId="urn:microsoft.com/office/officeart/2018/2/layout/IconVerticalSolidList"/>
    <dgm:cxn modelId="{2754B437-0ACB-41D2-AFE8-DB33A01CC72C}" type="presParOf" srcId="{3726252D-A7EA-4E73-8EBD-11205EBA0150}" destId="{DE81757E-6F36-4FC1-A163-3DA2CF5470FF}" srcOrd="3" destOrd="0" presId="urn:microsoft.com/office/officeart/2018/2/layout/IconVerticalSolidList"/>
    <dgm:cxn modelId="{89A3CBBA-C4C0-44E3-A666-4EA7A665BC54}" type="presParOf" srcId="{C4EA6FFB-7DDE-41C0-8CE6-FFB03F482C5C}" destId="{C0B37AC0-9AE5-4C9B-91AC-F7FDFE4944B6}" srcOrd="1" destOrd="0" presId="urn:microsoft.com/office/officeart/2018/2/layout/IconVerticalSolidList"/>
    <dgm:cxn modelId="{B39B7E8D-5D90-48E7-9AA2-FE6347852A94}" type="presParOf" srcId="{C4EA6FFB-7DDE-41C0-8CE6-FFB03F482C5C}" destId="{EFD15171-D6B1-412A-AB0D-EF8F244C04BE}" srcOrd="2" destOrd="0" presId="urn:microsoft.com/office/officeart/2018/2/layout/IconVerticalSolidList"/>
    <dgm:cxn modelId="{606E2353-5103-4942-8159-DE3BD0F5A685}" type="presParOf" srcId="{EFD15171-D6B1-412A-AB0D-EF8F244C04BE}" destId="{4DF72CE3-AD2B-4A38-8738-09166F014AD2}" srcOrd="0" destOrd="0" presId="urn:microsoft.com/office/officeart/2018/2/layout/IconVerticalSolidList"/>
    <dgm:cxn modelId="{2B0BB5C0-AE99-4E70-97D5-A419F8454DBF}" type="presParOf" srcId="{EFD15171-D6B1-412A-AB0D-EF8F244C04BE}" destId="{EE3A48A1-BB1F-41B3-B8FA-EED2D10EC62D}" srcOrd="1" destOrd="0" presId="urn:microsoft.com/office/officeart/2018/2/layout/IconVerticalSolidList"/>
    <dgm:cxn modelId="{AB2715F6-A5A5-4882-BD2D-89C8CD5FEBC0}" type="presParOf" srcId="{EFD15171-D6B1-412A-AB0D-EF8F244C04BE}" destId="{35546736-C3EB-4089-81E7-039E84A07F6C}" srcOrd="2" destOrd="0" presId="urn:microsoft.com/office/officeart/2018/2/layout/IconVerticalSolidList"/>
    <dgm:cxn modelId="{7EB8E69D-42E7-499F-A64B-0C209D562646}" type="presParOf" srcId="{EFD15171-D6B1-412A-AB0D-EF8F244C04BE}" destId="{82E76E84-1943-404A-B7E3-08BDE5D49C81}" srcOrd="3" destOrd="0" presId="urn:microsoft.com/office/officeart/2018/2/layout/IconVerticalSolidList"/>
    <dgm:cxn modelId="{F0F9D723-392B-477A-942D-B2F8E66BA47C}" type="presParOf" srcId="{C4EA6FFB-7DDE-41C0-8CE6-FFB03F482C5C}" destId="{26C60579-6BEE-44B8-95B5-EB3586AFEAAB}" srcOrd="3" destOrd="0" presId="urn:microsoft.com/office/officeart/2018/2/layout/IconVerticalSolidList"/>
    <dgm:cxn modelId="{02BCCC9A-F146-4A26-BDF3-391231AF1825}" type="presParOf" srcId="{C4EA6FFB-7DDE-41C0-8CE6-FFB03F482C5C}" destId="{F1460E5E-34A2-4E80-8721-31818DEFAE7A}" srcOrd="4" destOrd="0" presId="urn:microsoft.com/office/officeart/2018/2/layout/IconVerticalSolidList"/>
    <dgm:cxn modelId="{102F11C7-E729-4CE0-B68F-D5439AC38911}" type="presParOf" srcId="{F1460E5E-34A2-4E80-8721-31818DEFAE7A}" destId="{A3518C42-AA4F-475D-AA42-8D71A8F32A9F}" srcOrd="0" destOrd="0" presId="urn:microsoft.com/office/officeart/2018/2/layout/IconVerticalSolidList"/>
    <dgm:cxn modelId="{D1A5DF23-42BC-4C68-ADC0-84D89DA5DA14}" type="presParOf" srcId="{F1460E5E-34A2-4E80-8721-31818DEFAE7A}" destId="{B0F09204-E434-415B-B93A-4412E91B774C}" srcOrd="1" destOrd="0" presId="urn:microsoft.com/office/officeart/2018/2/layout/IconVerticalSolidList"/>
    <dgm:cxn modelId="{66091737-807F-44D5-8759-531457B90D71}" type="presParOf" srcId="{F1460E5E-34A2-4E80-8721-31818DEFAE7A}" destId="{DDBE8627-A718-4763-91DC-7B47AEDFCBFA}" srcOrd="2" destOrd="0" presId="urn:microsoft.com/office/officeart/2018/2/layout/IconVerticalSolidList"/>
    <dgm:cxn modelId="{6F5EB81C-5E0C-4CDF-B235-197D71AD3387}" type="presParOf" srcId="{F1460E5E-34A2-4E80-8721-31818DEFAE7A}" destId="{11E44D5E-9961-4B3F-8151-0D4FBC14D8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A06D85-9956-451A-A59A-733132C8BF9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EAD379D-BA40-49DA-B837-E548D0CC839C}">
      <dgm:prSet/>
      <dgm:spPr/>
      <dgm:t>
        <a:bodyPr/>
        <a:lstStyle/>
        <a:p>
          <a:pPr>
            <a:lnSpc>
              <a:spcPct val="100000"/>
            </a:lnSpc>
          </a:pPr>
          <a:r>
            <a:rPr lang="en-AU" b="1"/>
            <a:t>Are there any regulatory areas we have missed? Are they different for production or refuelling?</a:t>
          </a:r>
          <a:endParaRPr lang="en-US"/>
        </a:p>
      </dgm:t>
    </dgm:pt>
    <dgm:pt modelId="{CC4DD11D-C73C-433B-99B0-7AFA85A05F1C}" type="parTrans" cxnId="{26D945AB-61D4-4248-95E6-C1E193871291}">
      <dgm:prSet/>
      <dgm:spPr/>
      <dgm:t>
        <a:bodyPr/>
        <a:lstStyle/>
        <a:p>
          <a:endParaRPr lang="en-US"/>
        </a:p>
      </dgm:t>
    </dgm:pt>
    <dgm:pt modelId="{C5D4E20C-61FA-4134-90FD-065823BAE63D}" type="sibTrans" cxnId="{26D945AB-61D4-4248-95E6-C1E193871291}">
      <dgm:prSet/>
      <dgm:spPr/>
      <dgm:t>
        <a:bodyPr/>
        <a:lstStyle/>
        <a:p>
          <a:endParaRPr lang="en-US"/>
        </a:p>
      </dgm:t>
    </dgm:pt>
    <dgm:pt modelId="{C89E1BD2-8DE8-4371-BDBB-26D2D6E2E5EA}">
      <dgm:prSet/>
      <dgm:spPr/>
      <dgm:t>
        <a:bodyPr/>
        <a:lstStyle/>
        <a:p>
          <a:pPr>
            <a:lnSpc>
              <a:spcPct val="100000"/>
            </a:lnSpc>
          </a:pPr>
          <a:r>
            <a:rPr lang="en-AU" b="1" dirty="0"/>
            <a:t>Are the legislative themes bundled appropriately? Are the groupings granular enough?</a:t>
          </a:r>
          <a:endParaRPr lang="en-US" dirty="0"/>
        </a:p>
      </dgm:t>
    </dgm:pt>
    <dgm:pt modelId="{091F77D4-8E2D-4E66-B10D-B00BCF02B6A8}" type="parTrans" cxnId="{DB3103B6-0F5C-41A9-A390-7B666C89303B}">
      <dgm:prSet/>
      <dgm:spPr/>
      <dgm:t>
        <a:bodyPr/>
        <a:lstStyle/>
        <a:p>
          <a:endParaRPr lang="en-US"/>
        </a:p>
      </dgm:t>
    </dgm:pt>
    <dgm:pt modelId="{AB6A92B0-A191-4308-B059-A4292041EAD2}" type="sibTrans" cxnId="{DB3103B6-0F5C-41A9-A390-7B666C89303B}">
      <dgm:prSet/>
      <dgm:spPr/>
      <dgm:t>
        <a:bodyPr/>
        <a:lstStyle/>
        <a:p>
          <a:endParaRPr lang="en-US"/>
        </a:p>
      </dgm:t>
    </dgm:pt>
    <dgm:pt modelId="{165D5D07-DC26-41A8-81FB-A11DE28C33F6}">
      <dgm:prSet/>
      <dgm:spPr/>
      <dgm:t>
        <a:bodyPr/>
        <a:lstStyle/>
        <a:p>
          <a:pPr>
            <a:lnSpc>
              <a:spcPct val="100000"/>
            </a:lnSpc>
          </a:pPr>
          <a:r>
            <a:rPr lang="en-AU" b="1" dirty="0"/>
            <a:t>Can we remove any of these areas in their entirety? </a:t>
          </a:r>
          <a:r>
            <a:rPr lang="en-AU" b="1" dirty="0" err="1"/>
            <a:t>Eg</a:t>
          </a:r>
          <a:r>
            <a:rPr lang="en-AU" b="1" dirty="0"/>
            <a:t> culture and heritage, or site preparation activities</a:t>
          </a:r>
          <a:endParaRPr lang="en-US" b="1" dirty="0"/>
        </a:p>
      </dgm:t>
    </dgm:pt>
    <dgm:pt modelId="{982ADB12-A2C6-41F8-BA7D-C5022D203749}" type="parTrans" cxnId="{BAFF9316-F732-4AEA-9D1F-7C3E8F5507B4}">
      <dgm:prSet/>
      <dgm:spPr/>
      <dgm:t>
        <a:bodyPr/>
        <a:lstStyle/>
        <a:p>
          <a:endParaRPr lang="en-US"/>
        </a:p>
      </dgm:t>
    </dgm:pt>
    <dgm:pt modelId="{35B78B49-D00B-497B-9B79-8E32CAFAFBCB}" type="sibTrans" cxnId="{BAFF9316-F732-4AEA-9D1F-7C3E8F5507B4}">
      <dgm:prSet/>
      <dgm:spPr/>
      <dgm:t>
        <a:bodyPr/>
        <a:lstStyle/>
        <a:p>
          <a:endParaRPr lang="en-US"/>
        </a:p>
      </dgm:t>
    </dgm:pt>
    <dgm:pt modelId="{61A1DEBD-59C4-45EA-937D-865DFFFB69A9}">
      <dgm:prSet/>
      <dgm:spPr/>
      <dgm:t>
        <a:bodyPr/>
        <a:lstStyle/>
        <a:p>
          <a:pPr>
            <a:lnSpc>
              <a:spcPct val="100000"/>
            </a:lnSpc>
          </a:pPr>
          <a:r>
            <a:rPr lang="en-AU" b="1"/>
            <a:t>Are there any that should not be there?  E.g., site preparation activities?</a:t>
          </a:r>
          <a:endParaRPr lang="en-US" b="1"/>
        </a:p>
      </dgm:t>
    </dgm:pt>
    <dgm:pt modelId="{E0724473-2C58-4157-8DFA-9BDAFA33710F}" type="parTrans" cxnId="{D4384E78-6842-4C6B-AC38-F10F9947BCC6}">
      <dgm:prSet/>
      <dgm:spPr/>
      <dgm:t>
        <a:bodyPr/>
        <a:lstStyle/>
        <a:p>
          <a:endParaRPr lang="en-US"/>
        </a:p>
      </dgm:t>
    </dgm:pt>
    <dgm:pt modelId="{B2E6F861-069D-439C-A012-ECC2D7085C29}" type="sibTrans" cxnId="{D4384E78-6842-4C6B-AC38-F10F9947BCC6}">
      <dgm:prSet/>
      <dgm:spPr/>
      <dgm:t>
        <a:bodyPr/>
        <a:lstStyle/>
        <a:p>
          <a:endParaRPr lang="en-US"/>
        </a:p>
      </dgm:t>
    </dgm:pt>
    <dgm:pt modelId="{CCD4E36C-90CB-44DF-A72A-F6A8121AAB53}" type="pres">
      <dgm:prSet presAssocID="{ACA06D85-9956-451A-A59A-733132C8BF98}" presName="root" presStyleCnt="0">
        <dgm:presLayoutVars>
          <dgm:dir/>
          <dgm:resizeHandles val="exact"/>
        </dgm:presLayoutVars>
      </dgm:prSet>
      <dgm:spPr/>
    </dgm:pt>
    <dgm:pt modelId="{4C489D0A-DACF-40D1-B424-F7215916B05E}" type="pres">
      <dgm:prSet presAssocID="{5EAD379D-BA40-49DA-B837-E548D0CC839C}" presName="compNode" presStyleCnt="0"/>
      <dgm:spPr/>
    </dgm:pt>
    <dgm:pt modelId="{67B03A9E-804A-4BF5-960B-2145CF00302D}" type="pres">
      <dgm:prSet presAssocID="{5EAD379D-BA40-49DA-B837-E548D0CC839C}" presName="bgRect" presStyleLbl="bgShp" presStyleIdx="0" presStyleCnt="4"/>
      <dgm:spPr/>
    </dgm:pt>
    <dgm:pt modelId="{607A24F7-8766-45BA-B18B-63D9F0A5EA97}" type="pres">
      <dgm:prSet presAssocID="{5EAD379D-BA40-49DA-B837-E548D0CC839C}"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nk with solid fill"/>
        </a:ext>
      </dgm:extLst>
    </dgm:pt>
    <dgm:pt modelId="{997070BE-C5A4-422E-9405-E77D9FDFB9DE}" type="pres">
      <dgm:prSet presAssocID="{5EAD379D-BA40-49DA-B837-E548D0CC839C}" presName="spaceRect" presStyleCnt="0"/>
      <dgm:spPr/>
    </dgm:pt>
    <dgm:pt modelId="{F38E81DB-EB0F-445D-BDD4-D7C1583555CE}" type="pres">
      <dgm:prSet presAssocID="{5EAD379D-BA40-49DA-B837-E548D0CC839C}" presName="parTx" presStyleLbl="revTx" presStyleIdx="0" presStyleCnt="4">
        <dgm:presLayoutVars>
          <dgm:chMax val="0"/>
          <dgm:chPref val="0"/>
        </dgm:presLayoutVars>
      </dgm:prSet>
      <dgm:spPr/>
    </dgm:pt>
    <dgm:pt modelId="{18F80768-B7F0-4C78-A33F-B050EEBE024B}" type="pres">
      <dgm:prSet presAssocID="{C5D4E20C-61FA-4134-90FD-065823BAE63D}" presName="sibTrans" presStyleCnt="0"/>
      <dgm:spPr/>
    </dgm:pt>
    <dgm:pt modelId="{B9524B66-523C-4259-B81C-2AD3AF6B2BE4}" type="pres">
      <dgm:prSet presAssocID="{C89E1BD2-8DE8-4371-BDBB-26D2D6E2E5EA}" presName="compNode" presStyleCnt="0"/>
      <dgm:spPr/>
    </dgm:pt>
    <dgm:pt modelId="{576D933A-3FFD-4330-B3C3-5DFE747B6723}" type="pres">
      <dgm:prSet presAssocID="{C89E1BD2-8DE8-4371-BDBB-26D2D6E2E5EA}" presName="bgRect" presStyleLbl="bgShp" presStyleIdx="1" presStyleCnt="4"/>
      <dgm:spPr/>
    </dgm:pt>
    <dgm:pt modelId="{28F71339-5447-4CF0-94B2-233886836D01}" type="pres">
      <dgm:prSet presAssocID="{C89E1BD2-8DE8-4371-BDBB-26D2D6E2E5E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bacus with solid fill"/>
        </a:ext>
      </dgm:extLst>
    </dgm:pt>
    <dgm:pt modelId="{0207E5B8-1E99-4EED-9C07-EEADBAED56EE}" type="pres">
      <dgm:prSet presAssocID="{C89E1BD2-8DE8-4371-BDBB-26D2D6E2E5EA}" presName="spaceRect" presStyleCnt="0"/>
      <dgm:spPr/>
    </dgm:pt>
    <dgm:pt modelId="{1201241D-F206-4240-8ACB-658A1CC3D4ED}" type="pres">
      <dgm:prSet presAssocID="{C89E1BD2-8DE8-4371-BDBB-26D2D6E2E5EA}" presName="parTx" presStyleLbl="revTx" presStyleIdx="1" presStyleCnt="4">
        <dgm:presLayoutVars>
          <dgm:chMax val="0"/>
          <dgm:chPref val="0"/>
        </dgm:presLayoutVars>
      </dgm:prSet>
      <dgm:spPr/>
    </dgm:pt>
    <dgm:pt modelId="{10264F7E-72AF-4769-A028-1B683783D394}" type="pres">
      <dgm:prSet presAssocID="{AB6A92B0-A191-4308-B059-A4292041EAD2}" presName="sibTrans" presStyleCnt="0"/>
      <dgm:spPr/>
    </dgm:pt>
    <dgm:pt modelId="{34774B2B-4781-4EB4-B78E-E22B44C0C0B7}" type="pres">
      <dgm:prSet presAssocID="{165D5D07-DC26-41A8-81FB-A11DE28C33F6}" presName="compNode" presStyleCnt="0"/>
      <dgm:spPr/>
    </dgm:pt>
    <dgm:pt modelId="{69FFC931-1155-48B6-A18A-DFE294EDECA8}" type="pres">
      <dgm:prSet presAssocID="{165D5D07-DC26-41A8-81FB-A11DE28C33F6}" presName="bgRect" presStyleLbl="bgShp" presStyleIdx="2" presStyleCnt="4"/>
      <dgm:spPr/>
    </dgm:pt>
    <dgm:pt modelId="{C1D5635D-8964-4512-B853-AF70DDBD9D0D}" type="pres">
      <dgm:prSet presAssocID="{165D5D07-DC26-41A8-81FB-A11DE28C33F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10C2A72-567D-4652-ACC4-5F4ABAE996C4}" type="pres">
      <dgm:prSet presAssocID="{165D5D07-DC26-41A8-81FB-A11DE28C33F6}" presName="spaceRect" presStyleCnt="0"/>
      <dgm:spPr/>
    </dgm:pt>
    <dgm:pt modelId="{ECBC70CF-FBC1-4078-BC44-E1269581D32A}" type="pres">
      <dgm:prSet presAssocID="{165D5D07-DC26-41A8-81FB-A11DE28C33F6}" presName="parTx" presStyleLbl="revTx" presStyleIdx="2" presStyleCnt="4">
        <dgm:presLayoutVars>
          <dgm:chMax val="0"/>
          <dgm:chPref val="0"/>
        </dgm:presLayoutVars>
      </dgm:prSet>
      <dgm:spPr/>
    </dgm:pt>
    <dgm:pt modelId="{81C3BAC7-C1D4-471E-A876-736E7DD9B453}" type="pres">
      <dgm:prSet presAssocID="{35B78B49-D00B-497B-9B79-8E32CAFAFBCB}" presName="sibTrans" presStyleCnt="0"/>
      <dgm:spPr/>
    </dgm:pt>
    <dgm:pt modelId="{A6C42423-6246-4726-8125-562F65E4DDBC}" type="pres">
      <dgm:prSet presAssocID="{61A1DEBD-59C4-45EA-937D-865DFFFB69A9}" presName="compNode" presStyleCnt="0"/>
      <dgm:spPr/>
    </dgm:pt>
    <dgm:pt modelId="{D99C7345-A4C6-4894-9D5C-C24EA476C625}" type="pres">
      <dgm:prSet presAssocID="{61A1DEBD-59C4-45EA-937D-865DFFFB69A9}" presName="bgRect" presStyleLbl="bgShp" presStyleIdx="3" presStyleCnt="4"/>
      <dgm:spPr/>
    </dgm:pt>
    <dgm:pt modelId="{4A76DE11-317A-481F-8755-B7C30D1E5A16}" type="pres">
      <dgm:prSet presAssocID="{61A1DEBD-59C4-45EA-937D-865DFFFB69A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est scene"/>
        </a:ext>
      </dgm:extLst>
    </dgm:pt>
    <dgm:pt modelId="{9713A054-0AD7-40B8-AFE6-3E8BDC1F297D}" type="pres">
      <dgm:prSet presAssocID="{61A1DEBD-59C4-45EA-937D-865DFFFB69A9}" presName="spaceRect" presStyleCnt="0"/>
      <dgm:spPr/>
    </dgm:pt>
    <dgm:pt modelId="{EF6B648C-3C30-4855-AFF3-20A4FC0BAA76}" type="pres">
      <dgm:prSet presAssocID="{61A1DEBD-59C4-45EA-937D-865DFFFB69A9}" presName="parTx" presStyleLbl="revTx" presStyleIdx="3" presStyleCnt="4">
        <dgm:presLayoutVars>
          <dgm:chMax val="0"/>
          <dgm:chPref val="0"/>
        </dgm:presLayoutVars>
      </dgm:prSet>
      <dgm:spPr/>
    </dgm:pt>
  </dgm:ptLst>
  <dgm:cxnLst>
    <dgm:cxn modelId="{BAFF9316-F732-4AEA-9D1F-7C3E8F5507B4}" srcId="{ACA06D85-9956-451A-A59A-733132C8BF98}" destId="{165D5D07-DC26-41A8-81FB-A11DE28C33F6}" srcOrd="2" destOrd="0" parTransId="{982ADB12-A2C6-41F8-BA7D-C5022D203749}" sibTransId="{35B78B49-D00B-497B-9B79-8E32CAFAFBCB}"/>
    <dgm:cxn modelId="{FA02A916-C9B3-4534-B854-C63CAE12C064}" type="presOf" srcId="{165D5D07-DC26-41A8-81FB-A11DE28C33F6}" destId="{ECBC70CF-FBC1-4078-BC44-E1269581D32A}" srcOrd="0" destOrd="0" presId="urn:microsoft.com/office/officeart/2018/2/layout/IconVerticalSolidList"/>
    <dgm:cxn modelId="{CE4A471C-0FFE-4F8F-849C-0AE0D7216921}" type="presOf" srcId="{5EAD379D-BA40-49DA-B837-E548D0CC839C}" destId="{F38E81DB-EB0F-445D-BDD4-D7C1583555CE}" srcOrd="0" destOrd="0" presId="urn:microsoft.com/office/officeart/2018/2/layout/IconVerticalSolidList"/>
    <dgm:cxn modelId="{40769D22-129B-474D-B13D-983B265F6857}" type="presOf" srcId="{61A1DEBD-59C4-45EA-937D-865DFFFB69A9}" destId="{EF6B648C-3C30-4855-AFF3-20A4FC0BAA76}" srcOrd="0" destOrd="0" presId="urn:microsoft.com/office/officeart/2018/2/layout/IconVerticalSolidList"/>
    <dgm:cxn modelId="{D4384E78-6842-4C6B-AC38-F10F9947BCC6}" srcId="{ACA06D85-9956-451A-A59A-733132C8BF98}" destId="{61A1DEBD-59C4-45EA-937D-865DFFFB69A9}" srcOrd="3" destOrd="0" parTransId="{E0724473-2C58-4157-8DFA-9BDAFA33710F}" sibTransId="{B2E6F861-069D-439C-A012-ECC2D7085C29}"/>
    <dgm:cxn modelId="{D431D0A5-B827-4DD9-BE09-1A8BF4ECE372}" type="presOf" srcId="{C89E1BD2-8DE8-4371-BDBB-26D2D6E2E5EA}" destId="{1201241D-F206-4240-8ACB-658A1CC3D4ED}" srcOrd="0" destOrd="0" presId="urn:microsoft.com/office/officeart/2018/2/layout/IconVerticalSolidList"/>
    <dgm:cxn modelId="{26D945AB-61D4-4248-95E6-C1E193871291}" srcId="{ACA06D85-9956-451A-A59A-733132C8BF98}" destId="{5EAD379D-BA40-49DA-B837-E548D0CC839C}" srcOrd="0" destOrd="0" parTransId="{CC4DD11D-C73C-433B-99B0-7AFA85A05F1C}" sibTransId="{C5D4E20C-61FA-4134-90FD-065823BAE63D}"/>
    <dgm:cxn modelId="{DB3103B6-0F5C-41A9-A390-7B666C89303B}" srcId="{ACA06D85-9956-451A-A59A-733132C8BF98}" destId="{C89E1BD2-8DE8-4371-BDBB-26D2D6E2E5EA}" srcOrd="1" destOrd="0" parTransId="{091F77D4-8E2D-4E66-B10D-B00BCF02B6A8}" sibTransId="{AB6A92B0-A191-4308-B059-A4292041EAD2}"/>
    <dgm:cxn modelId="{8EAEBFD5-2A1D-4EB6-B8D8-ACAC405A5881}" type="presOf" srcId="{ACA06D85-9956-451A-A59A-733132C8BF98}" destId="{CCD4E36C-90CB-44DF-A72A-F6A8121AAB53}" srcOrd="0" destOrd="0" presId="urn:microsoft.com/office/officeart/2018/2/layout/IconVerticalSolidList"/>
    <dgm:cxn modelId="{0AC194A0-50B1-4783-A62F-46BABE9481EA}" type="presParOf" srcId="{CCD4E36C-90CB-44DF-A72A-F6A8121AAB53}" destId="{4C489D0A-DACF-40D1-B424-F7215916B05E}" srcOrd="0" destOrd="0" presId="urn:microsoft.com/office/officeart/2018/2/layout/IconVerticalSolidList"/>
    <dgm:cxn modelId="{D8829912-8E30-4B11-B95A-F7A4F5610129}" type="presParOf" srcId="{4C489D0A-DACF-40D1-B424-F7215916B05E}" destId="{67B03A9E-804A-4BF5-960B-2145CF00302D}" srcOrd="0" destOrd="0" presId="urn:microsoft.com/office/officeart/2018/2/layout/IconVerticalSolidList"/>
    <dgm:cxn modelId="{0B814D22-40D7-4FDC-B122-0352108E8E92}" type="presParOf" srcId="{4C489D0A-DACF-40D1-B424-F7215916B05E}" destId="{607A24F7-8766-45BA-B18B-63D9F0A5EA97}" srcOrd="1" destOrd="0" presId="urn:microsoft.com/office/officeart/2018/2/layout/IconVerticalSolidList"/>
    <dgm:cxn modelId="{6C817063-C3F1-462E-8077-C48FC52A3CD4}" type="presParOf" srcId="{4C489D0A-DACF-40D1-B424-F7215916B05E}" destId="{997070BE-C5A4-422E-9405-E77D9FDFB9DE}" srcOrd="2" destOrd="0" presId="urn:microsoft.com/office/officeart/2018/2/layout/IconVerticalSolidList"/>
    <dgm:cxn modelId="{9C2D6735-7DA3-4E02-B65E-F8C34C924B7D}" type="presParOf" srcId="{4C489D0A-DACF-40D1-B424-F7215916B05E}" destId="{F38E81DB-EB0F-445D-BDD4-D7C1583555CE}" srcOrd="3" destOrd="0" presId="urn:microsoft.com/office/officeart/2018/2/layout/IconVerticalSolidList"/>
    <dgm:cxn modelId="{3679CB01-94E2-403E-9AC7-069A71B4FE1D}" type="presParOf" srcId="{CCD4E36C-90CB-44DF-A72A-F6A8121AAB53}" destId="{18F80768-B7F0-4C78-A33F-B050EEBE024B}" srcOrd="1" destOrd="0" presId="urn:microsoft.com/office/officeart/2018/2/layout/IconVerticalSolidList"/>
    <dgm:cxn modelId="{46E9A838-0DDB-45F3-B559-7BC0320C3051}" type="presParOf" srcId="{CCD4E36C-90CB-44DF-A72A-F6A8121AAB53}" destId="{B9524B66-523C-4259-B81C-2AD3AF6B2BE4}" srcOrd="2" destOrd="0" presId="urn:microsoft.com/office/officeart/2018/2/layout/IconVerticalSolidList"/>
    <dgm:cxn modelId="{A6E7F9BD-31E2-4DE9-8F06-9E872D22C226}" type="presParOf" srcId="{B9524B66-523C-4259-B81C-2AD3AF6B2BE4}" destId="{576D933A-3FFD-4330-B3C3-5DFE747B6723}" srcOrd="0" destOrd="0" presId="urn:microsoft.com/office/officeart/2018/2/layout/IconVerticalSolidList"/>
    <dgm:cxn modelId="{2A0309E1-9E14-4FE2-9A2A-03FC3E6E4533}" type="presParOf" srcId="{B9524B66-523C-4259-B81C-2AD3AF6B2BE4}" destId="{28F71339-5447-4CF0-94B2-233886836D01}" srcOrd="1" destOrd="0" presId="urn:microsoft.com/office/officeart/2018/2/layout/IconVerticalSolidList"/>
    <dgm:cxn modelId="{AD59FC03-4952-408D-A708-27969D77A171}" type="presParOf" srcId="{B9524B66-523C-4259-B81C-2AD3AF6B2BE4}" destId="{0207E5B8-1E99-4EED-9C07-EEADBAED56EE}" srcOrd="2" destOrd="0" presId="urn:microsoft.com/office/officeart/2018/2/layout/IconVerticalSolidList"/>
    <dgm:cxn modelId="{DDE8E583-3BC1-4FB2-8BBD-EC3A94C96C34}" type="presParOf" srcId="{B9524B66-523C-4259-B81C-2AD3AF6B2BE4}" destId="{1201241D-F206-4240-8ACB-658A1CC3D4ED}" srcOrd="3" destOrd="0" presId="urn:microsoft.com/office/officeart/2018/2/layout/IconVerticalSolidList"/>
    <dgm:cxn modelId="{88AA6C26-3957-429D-BE54-CE7A7A6901C1}" type="presParOf" srcId="{CCD4E36C-90CB-44DF-A72A-F6A8121AAB53}" destId="{10264F7E-72AF-4769-A028-1B683783D394}" srcOrd="3" destOrd="0" presId="urn:microsoft.com/office/officeart/2018/2/layout/IconVerticalSolidList"/>
    <dgm:cxn modelId="{7CBECB1E-01A2-4B24-BD33-3ADD6084B38E}" type="presParOf" srcId="{CCD4E36C-90CB-44DF-A72A-F6A8121AAB53}" destId="{34774B2B-4781-4EB4-B78E-E22B44C0C0B7}" srcOrd="4" destOrd="0" presId="urn:microsoft.com/office/officeart/2018/2/layout/IconVerticalSolidList"/>
    <dgm:cxn modelId="{D14F6106-9E93-43EC-B7D7-7586BB89391F}" type="presParOf" srcId="{34774B2B-4781-4EB4-B78E-E22B44C0C0B7}" destId="{69FFC931-1155-48B6-A18A-DFE294EDECA8}" srcOrd="0" destOrd="0" presId="urn:microsoft.com/office/officeart/2018/2/layout/IconVerticalSolidList"/>
    <dgm:cxn modelId="{696D08F5-3F66-42F6-9B4A-F5E5CC2227D2}" type="presParOf" srcId="{34774B2B-4781-4EB4-B78E-E22B44C0C0B7}" destId="{C1D5635D-8964-4512-B853-AF70DDBD9D0D}" srcOrd="1" destOrd="0" presId="urn:microsoft.com/office/officeart/2018/2/layout/IconVerticalSolidList"/>
    <dgm:cxn modelId="{0E47508B-7464-4330-A717-EB98B08C4312}" type="presParOf" srcId="{34774B2B-4781-4EB4-B78E-E22B44C0C0B7}" destId="{110C2A72-567D-4652-ACC4-5F4ABAE996C4}" srcOrd="2" destOrd="0" presId="urn:microsoft.com/office/officeart/2018/2/layout/IconVerticalSolidList"/>
    <dgm:cxn modelId="{1147D173-B0CA-4B25-8E8B-DAE3CF3B329E}" type="presParOf" srcId="{34774B2B-4781-4EB4-B78E-E22B44C0C0B7}" destId="{ECBC70CF-FBC1-4078-BC44-E1269581D32A}" srcOrd="3" destOrd="0" presId="urn:microsoft.com/office/officeart/2018/2/layout/IconVerticalSolidList"/>
    <dgm:cxn modelId="{93478FD5-50B3-456E-8797-B9E1E8C9C9AD}" type="presParOf" srcId="{CCD4E36C-90CB-44DF-A72A-F6A8121AAB53}" destId="{81C3BAC7-C1D4-471E-A876-736E7DD9B453}" srcOrd="5" destOrd="0" presId="urn:microsoft.com/office/officeart/2018/2/layout/IconVerticalSolidList"/>
    <dgm:cxn modelId="{B1ACEA57-28F3-4FE5-A865-4CDCDC61299F}" type="presParOf" srcId="{CCD4E36C-90CB-44DF-A72A-F6A8121AAB53}" destId="{A6C42423-6246-4726-8125-562F65E4DDBC}" srcOrd="6" destOrd="0" presId="urn:microsoft.com/office/officeart/2018/2/layout/IconVerticalSolidList"/>
    <dgm:cxn modelId="{9F87B1AE-3DF4-4D1B-9F8A-E590F22AADD1}" type="presParOf" srcId="{A6C42423-6246-4726-8125-562F65E4DDBC}" destId="{D99C7345-A4C6-4894-9D5C-C24EA476C625}" srcOrd="0" destOrd="0" presId="urn:microsoft.com/office/officeart/2018/2/layout/IconVerticalSolidList"/>
    <dgm:cxn modelId="{2DDAC906-E314-4F16-9F60-897085468968}" type="presParOf" srcId="{A6C42423-6246-4726-8125-562F65E4DDBC}" destId="{4A76DE11-317A-481F-8755-B7C30D1E5A16}" srcOrd="1" destOrd="0" presId="urn:microsoft.com/office/officeart/2018/2/layout/IconVerticalSolidList"/>
    <dgm:cxn modelId="{7B0F2C15-DEFB-4C1F-B92D-A8A81EBF8372}" type="presParOf" srcId="{A6C42423-6246-4726-8125-562F65E4DDBC}" destId="{9713A054-0AD7-40B8-AFE6-3E8BDC1F297D}" srcOrd="2" destOrd="0" presId="urn:microsoft.com/office/officeart/2018/2/layout/IconVerticalSolidList"/>
    <dgm:cxn modelId="{2E4D945C-E10F-430C-B94E-3AB506872FB2}" type="presParOf" srcId="{A6C42423-6246-4726-8125-562F65E4DDBC}" destId="{EF6B648C-3C30-4855-AFF3-20A4FC0BAA7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CA06D85-9956-451A-A59A-733132C8BF9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EAD379D-BA40-49DA-B837-E548D0CC839C}">
      <dgm:prSet/>
      <dgm:spPr/>
      <dgm:t>
        <a:bodyPr/>
        <a:lstStyle/>
        <a:p>
          <a:pPr>
            <a:lnSpc>
              <a:spcPct val="100000"/>
            </a:lnSpc>
          </a:pPr>
          <a:r>
            <a:rPr lang="en-AU">
              <a:effectLst/>
            </a:rPr>
            <a:t>What are the regulatory obligations within each of the identified legislative instruments.</a:t>
          </a:r>
          <a:endParaRPr lang="en-US"/>
        </a:p>
      </dgm:t>
    </dgm:pt>
    <dgm:pt modelId="{CC4DD11D-C73C-433B-99B0-7AFA85A05F1C}" type="parTrans" cxnId="{26D945AB-61D4-4248-95E6-C1E193871291}">
      <dgm:prSet/>
      <dgm:spPr/>
      <dgm:t>
        <a:bodyPr/>
        <a:lstStyle/>
        <a:p>
          <a:endParaRPr lang="en-US"/>
        </a:p>
      </dgm:t>
    </dgm:pt>
    <dgm:pt modelId="{C5D4E20C-61FA-4134-90FD-065823BAE63D}" type="sibTrans" cxnId="{26D945AB-61D4-4248-95E6-C1E193871291}">
      <dgm:prSet/>
      <dgm:spPr/>
      <dgm:t>
        <a:bodyPr/>
        <a:lstStyle/>
        <a:p>
          <a:endParaRPr lang="en-US"/>
        </a:p>
      </dgm:t>
    </dgm:pt>
    <dgm:pt modelId="{C89E1BD2-8DE8-4371-BDBB-26D2D6E2E5EA}">
      <dgm:prSet/>
      <dgm:spPr/>
      <dgm:t>
        <a:bodyPr/>
        <a:lstStyle/>
        <a:p>
          <a:pPr>
            <a:lnSpc>
              <a:spcPct val="100000"/>
            </a:lnSpc>
          </a:pPr>
          <a:r>
            <a:rPr lang="en-AU">
              <a:effectLst/>
            </a:rPr>
            <a:t>What hydrogen project approvals (and components or processes of your hydrogen projects) have you sought to apply this obligation?</a:t>
          </a:r>
          <a:endParaRPr lang="en-US"/>
        </a:p>
      </dgm:t>
    </dgm:pt>
    <dgm:pt modelId="{091F77D4-8E2D-4E66-B10D-B00BCF02B6A8}" type="parTrans" cxnId="{DB3103B6-0F5C-41A9-A390-7B666C89303B}">
      <dgm:prSet/>
      <dgm:spPr/>
      <dgm:t>
        <a:bodyPr/>
        <a:lstStyle/>
        <a:p>
          <a:endParaRPr lang="en-US"/>
        </a:p>
      </dgm:t>
    </dgm:pt>
    <dgm:pt modelId="{AB6A92B0-A191-4308-B059-A4292041EAD2}" type="sibTrans" cxnId="{DB3103B6-0F5C-41A9-A390-7B666C89303B}">
      <dgm:prSet/>
      <dgm:spPr/>
      <dgm:t>
        <a:bodyPr/>
        <a:lstStyle/>
        <a:p>
          <a:endParaRPr lang="en-US"/>
        </a:p>
      </dgm:t>
    </dgm:pt>
    <dgm:pt modelId="{165D5D07-DC26-41A8-81FB-A11DE28C33F6}">
      <dgm:prSet/>
      <dgm:spPr/>
      <dgm:t>
        <a:bodyPr/>
        <a:lstStyle/>
        <a:p>
          <a:pPr>
            <a:lnSpc>
              <a:spcPct val="100000"/>
            </a:lnSpc>
          </a:pPr>
          <a:r>
            <a:rPr lang="en-AU">
              <a:effectLst/>
            </a:rPr>
            <a:t>What are your experiences, challenges or lessons learned applying this obligation to your hydrogen projects (and components or processes) of your hydrogen projects?</a:t>
          </a:r>
          <a:endParaRPr lang="en-US"/>
        </a:p>
      </dgm:t>
    </dgm:pt>
    <dgm:pt modelId="{982ADB12-A2C6-41F8-BA7D-C5022D203749}" type="parTrans" cxnId="{BAFF9316-F732-4AEA-9D1F-7C3E8F5507B4}">
      <dgm:prSet/>
      <dgm:spPr/>
      <dgm:t>
        <a:bodyPr/>
        <a:lstStyle/>
        <a:p>
          <a:endParaRPr lang="en-US"/>
        </a:p>
      </dgm:t>
    </dgm:pt>
    <dgm:pt modelId="{35B78B49-D00B-497B-9B79-8E32CAFAFBCB}" type="sibTrans" cxnId="{BAFF9316-F732-4AEA-9D1F-7C3E8F5507B4}">
      <dgm:prSet/>
      <dgm:spPr/>
      <dgm:t>
        <a:bodyPr/>
        <a:lstStyle/>
        <a:p>
          <a:endParaRPr lang="en-US"/>
        </a:p>
      </dgm:t>
    </dgm:pt>
    <dgm:pt modelId="{61A1DEBD-59C4-45EA-937D-865DFFFB69A9}">
      <dgm:prSet/>
      <dgm:spPr/>
      <dgm:t>
        <a:bodyPr/>
        <a:lstStyle/>
        <a:p>
          <a:pPr>
            <a:lnSpc>
              <a:spcPct val="100000"/>
            </a:lnSpc>
          </a:pPr>
          <a:r>
            <a:rPr lang="en-AU" b="0" i="0" u="none" strike="noStrike">
              <a:effectLst/>
              <a:latin typeface="Calibri" panose="020F0502020204030204" pitchFamily="34" charset="0"/>
              <a:ea typeface="Calibri" panose="020F0502020204030204" pitchFamily="34" charset="0"/>
              <a:cs typeface="Times New Roman" panose="02020603050405020304" pitchFamily="18" charset="0"/>
            </a:rPr>
            <a:t>What standards have you identified as relevant to complying with this obligation (e.g., assessing and mitigating risks associated with hydrogen project hazards)? </a:t>
          </a:r>
          <a:r>
            <a:rPr lang="en-AU" b="0"/>
            <a:t>Are you aware of alternative industry standards bodies that have particular and accepted expertise in our areas of interest?</a:t>
          </a:r>
          <a:endParaRPr lang="en-US" b="0"/>
        </a:p>
      </dgm:t>
    </dgm:pt>
    <dgm:pt modelId="{E0724473-2C58-4157-8DFA-9BDAFA33710F}" type="parTrans" cxnId="{D4384E78-6842-4C6B-AC38-F10F9947BCC6}">
      <dgm:prSet/>
      <dgm:spPr/>
      <dgm:t>
        <a:bodyPr/>
        <a:lstStyle/>
        <a:p>
          <a:endParaRPr lang="en-US"/>
        </a:p>
      </dgm:t>
    </dgm:pt>
    <dgm:pt modelId="{B2E6F861-069D-439C-A012-ECC2D7085C29}" type="sibTrans" cxnId="{D4384E78-6842-4C6B-AC38-F10F9947BCC6}">
      <dgm:prSet/>
      <dgm:spPr/>
      <dgm:t>
        <a:bodyPr/>
        <a:lstStyle/>
        <a:p>
          <a:endParaRPr lang="en-US"/>
        </a:p>
      </dgm:t>
    </dgm:pt>
    <dgm:pt modelId="{3118E50D-4A41-444E-B9CA-003BB9CF9580}">
      <dgm:prSet/>
      <dgm:spPr/>
      <dgm:t>
        <a:bodyPr/>
        <a:lstStyle/>
        <a:p>
          <a:pPr>
            <a:lnSpc>
              <a:spcPct val="100000"/>
            </a:lnSpc>
          </a:pPr>
          <a:r>
            <a:rPr lang="en-AU" b="0" i="0" u="none" strike="noStrike">
              <a:effectLst/>
              <a:latin typeface="Calibri" panose="020F0502020204030204" pitchFamily="34" charset="0"/>
              <a:ea typeface="Calibri" panose="020F0502020204030204" pitchFamily="34" charset="0"/>
              <a:cs typeface="Times New Roman" panose="02020603050405020304" pitchFamily="18" charset="0"/>
            </a:rPr>
            <a:t>Were there instances you relied on evidence other than recognised standards to demonstrate risk assessment processes or justify elimination/mitigation measures where other sectors would be able to refer to existing standards? </a:t>
          </a:r>
          <a:endParaRPr lang="en-AU" b="0" i="0" u="none" strike="noStrike">
            <a:effectLst/>
            <a:latin typeface="Arial" panose="020B0604020202020204" pitchFamily="34" charset="0"/>
          </a:endParaRPr>
        </a:p>
      </dgm:t>
    </dgm:pt>
    <dgm:pt modelId="{2C87F7A1-8952-4C61-9832-ADA4F7080AD0}" type="parTrans" cxnId="{6704E35A-EED1-4194-A1F1-E16F9730F2AA}">
      <dgm:prSet/>
      <dgm:spPr/>
      <dgm:t>
        <a:bodyPr/>
        <a:lstStyle/>
        <a:p>
          <a:endParaRPr lang="en-AU"/>
        </a:p>
      </dgm:t>
    </dgm:pt>
    <dgm:pt modelId="{AD234BAB-6653-400E-AE82-757360E67EE2}" type="sibTrans" cxnId="{6704E35A-EED1-4194-A1F1-E16F9730F2AA}">
      <dgm:prSet/>
      <dgm:spPr/>
      <dgm:t>
        <a:bodyPr/>
        <a:lstStyle/>
        <a:p>
          <a:endParaRPr lang="en-AU"/>
        </a:p>
      </dgm:t>
    </dgm:pt>
    <dgm:pt modelId="{6ADA273E-9DA2-46A3-9B3A-90B7FA82CFCE}">
      <dgm:prSet/>
      <dgm:spPr/>
      <dgm:t>
        <a:bodyPr/>
        <a:lstStyle/>
        <a:p>
          <a:pPr>
            <a:lnSpc>
              <a:spcPct val="100000"/>
            </a:lnSpc>
          </a:pPr>
          <a:r>
            <a:rPr lang="en-AU" i="0"/>
            <a:t>Do you have safety cases, processes that you have developed that you can share in this instance?</a:t>
          </a:r>
        </a:p>
      </dgm:t>
    </dgm:pt>
    <dgm:pt modelId="{AB15CF07-98F5-47B6-8EE7-C85FDEEBC9D1}" type="parTrans" cxnId="{864DF428-4A7B-463E-98B9-491A4990FDA5}">
      <dgm:prSet/>
      <dgm:spPr/>
      <dgm:t>
        <a:bodyPr/>
        <a:lstStyle/>
        <a:p>
          <a:endParaRPr lang="en-AU"/>
        </a:p>
      </dgm:t>
    </dgm:pt>
    <dgm:pt modelId="{F1F89F46-4D89-4736-BB72-2E64F9AA5149}" type="sibTrans" cxnId="{864DF428-4A7B-463E-98B9-491A4990FDA5}">
      <dgm:prSet/>
      <dgm:spPr/>
      <dgm:t>
        <a:bodyPr/>
        <a:lstStyle/>
        <a:p>
          <a:endParaRPr lang="en-AU"/>
        </a:p>
      </dgm:t>
    </dgm:pt>
    <dgm:pt modelId="{CCD4E36C-90CB-44DF-A72A-F6A8121AAB53}" type="pres">
      <dgm:prSet presAssocID="{ACA06D85-9956-451A-A59A-733132C8BF98}" presName="root" presStyleCnt="0">
        <dgm:presLayoutVars>
          <dgm:dir/>
          <dgm:resizeHandles val="exact"/>
        </dgm:presLayoutVars>
      </dgm:prSet>
      <dgm:spPr/>
    </dgm:pt>
    <dgm:pt modelId="{4C489D0A-DACF-40D1-B424-F7215916B05E}" type="pres">
      <dgm:prSet presAssocID="{5EAD379D-BA40-49DA-B837-E548D0CC839C}" presName="compNode" presStyleCnt="0"/>
      <dgm:spPr/>
    </dgm:pt>
    <dgm:pt modelId="{67B03A9E-804A-4BF5-960B-2145CF00302D}" type="pres">
      <dgm:prSet presAssocID="{5EAD379D-BA40-49DA-B837-E548D0CC839C}" presName="bgRect" presStyleLbl="bgShp" presStyleIdx="0" presStyleCnt="6" custScaleY="293174" custLinFactNeighborX="-177" custLinFactNeighborY="7188"/>
      <dgm:spPr/>
    </dgm:pt>
    <dgm:pt modelId="{607A24F7-8766-45BA-B18B-63D9F0A5EA97}" type="pres">
      <dgm:prSet presAssocID="{5EAD379D-BA40-49DA-B837-E548D0CC839C}" presName="iconRect" presStyleLbl="node1" presStyleIdx="0" presStyleCnt="6" custScaleX="248187" custScaleY="248672" custLinFactNeighborX="3296" custLinFactNeighborY="31580"/>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nk with solid fill"/>
        </a:ext>
      </dgm:extLst>
    </dgm:pt>
    <dgm:pt modelId="{997070BE-C5A4-422E-9405-E77D9FDFB9DE}" type="pres">
      <dgm:prSet presAssocID="{5EAD379D-BA40-49DA-B837-E548D0CC839C}" presName="spaceRect" presStyleCnt="0"/>
      <dgm:spPr/>
    </dgm:pt>
    <dgm:pt modelId="{F38E81DB-EB0F-445D-BDD4-D7C1583555CE}" type="pres">
      <dgm:prSet presAssocID="{5EAD379D-BA40-49DA-B837-E548D0CC839C}" presName="parTx" presStyleLbl="revTx" presStyleIdx="0" presStyleCnt="6" custScaleX="100000" custScaleY="100000" custLinFactNeighborX="121" custLinFactNeighborY="6738">
        <dgm:presLayoutVars>
          <dgm:chMax val="0"/>
          <dgm:chPref val="0"/>
        </dgm:presLayoutVars>
      </dgm:prSet>
      <dgm:spPr/>
    </dgm:pt>
    <dgm:pt modelId="{18F80768-B7F0-4C78-A33F-B050EEBE024B}" type="pres">
      <dgm:prSet presAssocID="{C5D4E20C-61FA-4134-90FD-065823BAE63D}" presName="sibTrans" presStyleCnt="0"/>
      <dgm:spPr/>
    </dgm:pt>
    <dgm:pt modelId="{B9524B66-523C-4259-B81C-2AD3AF6B2BE4}" type="pres">
      <dgm:prSet presAssocID="{C89E1BD2-8DE8-4371-BDBB-26D2D6E2E5EA}" presName="compNode" presStyleCnt="0"/>
      <dgm:spPr/>
    </dgm:pt>
    <dgm:pt modelId="{576D933A-3FFD-4330-B3C3-5DFE747B6723}" type="pres">
      <dgm:prSet presAssocID="{C89E1BD2-8DE8-4371-BDBB-26D2D6E2E5EA}" presName="bgRect" presStyleLbl="bgShp" presStyleIdx="1" presStyleCnt="6" custScaleY="293174"/>
      <dgm:spPr/>
    </dgm:pt>
    <dgm:pt modelId="{28F71339-5447-4CF0-94B2-233886836D01}" type="pres">
      <dgm:prSet presAssocID="{C89E1BD2-8DE8-4371-BDBB-26D2D6E2E5EA}" presName="iconRect" presStyleLbl="node1" presStyleIdx="1" presStyleCnt="6" custScaleX="248187" custScaleY="248672" custLinFactNeighborX="7564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Abacus with solid fill"/>
        </a:ext>
      </dgm:extLst>
    </dgm:pt>
    <dgm:pt modelId="{0207E5B8-1E99-4EED-9C07-EEADBAED56EE}" type="pres">
      <dgm:prSet presAssocID="{C89E1BD2-8DE8-4371-BDBB-26D2D6E2E5EA}" presName="spaceRect" presStyleCnt="0"/>
      <dgm:spPr/>
    </dgm:pt>
    <dgm:pt modelId="{1201241D-F206-4240-8ACB-658A1CC3D4ED}" type="pres">
      <dgm:prSet presAssocID="{C89E1BD2-8DE8-4371-BDBB-26D2D6E2E5EA}" presName="parTx" presStyleLbl="revTx" presStyleIdx="1" presStyleCnt="6" custScaleX="94374">
        <dgm:presLayoutVars>
          <dgm:chMax val="0"/>
          <dgm:chPref val="0"/>
        </dgm:presLayoutVars>
      </dgm:prSet>
      <dgm:spPr/>
    </dgm:pt>
    <dgm:pt modelId="{10264F7E-72AF-4769-A028-1B683783D394}" type="pres">
      <dgm:prSet presAssocID="{AB6A92B0-A191-4308-B059-A4292041EAD2}" presName="sibTrans" presStyleCnt="0"/>
      <dgm:spPr/>
    </dgm:pt>
    <dgm:pt modelId="{34774B2B-4781-4EB4-B78E-E22B44C0C0B7}" type="pres">
      <dgm:prSet presAssocID="{165D5D07-DC26-41A8-81FB-A11DE28C33F6}" presName="compNode" presStyleCnt="0"/>
      <dgm:spPr/>
    </dgm:pt>
    <dgm:pt modelId="{69FFC931-1155-48B6-A18A-DFE294EDECA8}" type="pres">
      <dgm:prSet presAssocID="{165D5D07-DC26-41A8-81FB-A11DE28C33F6}" presName="bgRect" presStyleLbl="bgShp" presStyleIdx="2" presStyleCnt="6" custScaleY="293174"/>
      <dgm:spPr/>
    </dgm:pt>
    <dgm:pt modelId="{C1D5635D-8964-4512-B853-AF70DDBD9D0D}" type="pres">
      <dgm:prSet presAssocID="{165D5D07-DC26-41A8-81FB-A11DE28C33F6}" presName="iconRect" presStyleLbl="node1" presStyleIdx="2" presStyleCnt="6" custScaleX="248187" custScaleY="248672" custLinFactNeighborX="7564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10C2A72-567D-4652-ACC4-5F4ABAE996C4}" type="pres">
      <dgm:prSet presAssocID="{165D5D07-DC26-41A8-81FB-A11DE28C33F6}" presName="spaceRect" presStyleCnt="0"/>
      <dgm:spPr/>
    </dgm:pt>
    <dgm:pt modelId="{ECBC70CF-FBC1-4078-BC44-E1269581D32A}" type="pres">
      <dgm:prSet presAssocID="{165D5D07-DC26-41A8-81FB-A11DE28C33F6}" presName="parTx" presStyleLbl="revTx" presStyleIdx="2" presStyleCnt="6" custScaleX="94374">
        <dgm:presLayoutVars>
          <dgm:chMax val="0"/>
          <dgm:chPref val="0"/>
        </dgm:presLayoutVars>
      </dgm:prSet>
      <dgm:spPr/>
    </dgm:pt>
    <dgm:pt modelId="{81C3BAC7-C1D4-471E-A876-736E7DD9B453}" type="pres">
      <dgm:prSet presAssocID="{35B78B49-D00B-497B-9B79-8E32CAFAFBCB}" presName="sibTrans" presStyleCnt="0"/>
      <dgm:spPr/>
    </dgm:pt>
    <dgm:pt modelId="{A6C42423-6246-4726-8125-562F65E4DDBC}" type="pres">
      <dgm:prSet presAssocID="{61A1DEBD-59C4-45EA-937D-865DFFFB69A9}" presName="compNode" presStyleCnt="0"/>
      <dgm:spPr/>
    </dgm:pt>
    <dgm:pt modelId="{D99C7345-A4C6-4894-9D5C-C24EA476C625}" type="pres">
      <dgm:prSet presAssocID="{61A1DEBD-59C4-45EA-937D-865DFFFB69A9}" presName="bgRect" presStyleLbl="bgShp" presStyleIdx="3" presStyleCnt="6" custScaleY="293174"/>
      <dgm:spPr/>
    </dgm:pt>
    <dgm:pt modelId="{4A76DE11-317A-481F-8755-B7C30D1E5A16}" type="pres">
      <dgm:prSet presAssocID="{61A1DEBD-59C4-45EA-937D-865DFFFB69A9}" presName="iconRect" presStyleLbl="node1" presStyleIdx="3" presStyleCnt="6" custScaleX="248187" custScaleY="248672" custLinFactNeighborX="7564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orest scene"/>
        </a:ext>
      </dgm:extLst>
    </dgm:pt>
    <dgm:pt modelId="{9713A054-0AD7-40B8-AFE6-3E8BDC1F297D}" type="pres">
      <dgm:prSet presAssocID="{61A1DEBD-59C4-45EA-937D-865DFFFB69A9}" presName="spaceRect" presStyleCnt="0"/>
      <dgm:spPr/>
    </dgm:pt>
    <dgm:pt modelId="{EF6B648C-3C30-4855-AFF3-20A4FC0BAA76}" type="pres">
      <dgm:prSet presAssocID="{61A1DEBD-59C4-45EA-937D-865DFFFB69A9}" presName="parTx" presStyleLbl="revTx" presStyleIdx="3" presStyleCnt="6" custScaleX="94374">
        <dgm:presLayoutVars>
          <dgm:chMax val="0"/>
          <dgm:chPref val="0"/>
        </dgm:presLayoutVars>
      </dgm:prSet>
      <dgm:spPr/>
    </dgm:pt>
    <dgm:pt modelId="{8C2CFF0F-6E33-4BED-B5DD-C651FB65D319}" type="pres">
      <dgm:prSet presAssocID="{B2E6F861-069D-439C-A012-ECC2D7085C29}" presName="sibTrans" presStyleCnt="0"/>
      <dgm:spPr/>
    </dgm:pt>
    <dgm:pt modelId="{58473DE2-7C4F-44FF-8A66-C1F56905746E}" type="pres">
      <dgm:prSet presAssocID="{3118E50D-4A41-444E-B9CA-003BB9CF9580}" presName="compNode" presStyleCnt="0"/>
      <dgm:spPr/>
    </dgm:pt>
    <dgm:pt modelId="{4F047EFA-72E9-4DD9-942A-1D09CDA064DA}" type="pres">
      <dgm:prSet presAssocID="{3118E50D-4A41-444E-B9CA-003BB9CF9580}" presName="bgRect" presStyleLbl="bgShp" presStyleIdx="4" presStyleCnt="6" custScaleY="293174"/>
      <dgm:spPr/>
    </dgm:pt>
    <dgm:pt modelId="{DAE89134-510B-44C3-8B9E-C6FEF86F64F9}" type="pres">
      <dgm:prSet presAssocID="{3118E50D-4A41-444E-B9CA-003BB9CF9580}" presName="iconRect" presStyleLbl="node1" presStyleIdx="4" presStyleCnt="6" custScaleX="248187" custScaleY="248672" custLinFactNeighborX="75648"/>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inoculars with solid fill"/>
        </a:ext>
      </dgm:extLst>
    </dgm:pt>
    <dgm:pt modelId="{F6922240-4842-49DD-9A10-3981122698CE}" type="pres">
      <dgm:prSet presAssocID="{3118E50D-4A41-444E-B9CA-003BB9CF9580}" presName="spaceRect" presStyleCnt="0"/>
      <dgm:spPr/>
    </dgm:pt>
    <dgm:pt modelId="{ABA74524-0890-4103-83C9-6D2F2905F902}" type="pres">
      <dgm:prSet presAssocID="{3118E50D-4A41-444E-B9CA-003BB9CF9580}" presName="parTx" presStyleLbl="revTx" presStyleIdx="4" presStyleCnt="6" custScaleX="94374">
        <dgm:presLayoutVars>
          <dgm:chMax val="0"/>
          <dgm:chPref val="0"/>
        </dgm:presLayoutVars>
      </dgm:prSet>
      <dgm:spPr/>
    </dgm:pt>
    <dgm:pt modelId="{9D3ACFAC-5C04-419E-8D18-51FA9A401A52}" type="pres">
      <dgm:prSet presAssocID="{AD234BAB-6653-400E-AE82-757360E67EE2}" presName="sibTrans" presStyleCnt="0"/>
      <dgm:spPr/>
    </dgm:pt>
    <dgm:pt modelId="{AD405C91-BAE3-4254-9DAC-F9F6C2CA65D0}" type="pres">
      <dgm:prSet presAssocID="{6ADA273E-9DA2-46A3-9B3A-90B7FA82CFCE}" presName="compNode" presStyleCnt="0"/>
      <dgm:spPr/>
    </dgm:pt>
    <dgm:pt modelId="{29F0C107-E0B4-4A0B-AB04-7FA533CE2ED0}" type="pres">
      <dgm:prSet presAssocID="{6ADA273E-9DA2-46A3-9B3A-90B7FA82CFCE}" presName="bgRect" presStyleLbl="bgShp" presStyleIdx="5" presStyleCnt="6" custScaleY="293174" custLinFactNeighborX="-8148" custLinFactNeighborY="13896"/>
      <dgm:spPr/>
    </dgm:pt>
    <dgm:pt modelId="{F12DF85F-B3EA-4E26-9682-73B65F54095D}" type="pres">
      <dgm:prSet presAssocID="{6ADA273E-9DA2-46A3-9B3A-90B7FA82CFCE}" presName="iconRect" presStyleLbl="node1" presStyleIdx="5" presStyleCnt="6" custScaleX="248187" custScaleY="248672" custLinFactNeighborX="75648"/>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dge Tick with solid fill"/>
        </a:ext>
      </dgm:extLst>
    </dgm:pt>
    <dgm:pt modelId="{5BAABA02-2E16-487F-8281-106CDB37F32C}" type="pres">
      <dgm:prSet presAssocID="{6ADA273E-9DA2-46A3-9B3A-90B7FA82CFCE}" presName="spaceRect" presStyleCnt="0"/>
      <dgm:spPr/>
    </dgm:pt>
    <dgm:pt modelId="{5A894704-EF5D-4937-9646-3ADA73B90F4F}" type="pres">
      <dgm:prSet presAssocID="{6ADA273E-9DA2-46A3-9B3A-90B7FA82CFCE}" presName="parTx" presStyleLbl="revTx" presStyleIdx="5" presStyleCnt="6" custScaleX="94374">
        <dgm:presLayoutVars>
          <dgm:chMax val="0"/>
          <dgm:chPref val="0"/>
        </dgm:presLayoutVars>
      </dgm:prSet>
      <dgm:spPr/>
    </dgm:pt>
  </dgm:ptLst>
  <dgm:cxnLst>
    <dgm:cxn modelId="{BAFF9316-F732-4AEA-9D1F-7C3E8F5507B4}" srcId="{ACA06D85-9956-451A-A59A-733132C8BF98}" destId="{165D5D07-DC26-41A8-81FB-A11DE28C33F6}" srcOrd="2" destOrd="0" parTransId="{982ADB12-A2C6-41F8-BA7D-C5022D203749}" sibTransId="{35B78B49-D00B-497B-9B79-8E32CAFAFBCB}"/>
    <dgm:cxn modelId="{FA02A916-C9B3-4534-B854-C63CAE12C064}" type="presOf" srcId="{165D5D07-DC26-41A8-81FB-A11DE28C33F6}" destId="{ECBC70CF-FBC1-4078-BC44-E1269581D32A}" srcOrd="0" destOrd="0" presId="urn:microsoft.com/office/officeart/2018/2/layout/IconVerticalSolidList"/>
    <dgm:cxn modelId="{CE4A471C-0FFE-4F8F-849C-0AE0D7216921}" type="presOf" srcId="{5EAD379D-BA40-49DA-B837-E548D0CC839C}" destId="{F38E81DB-EB0F-445D-BDD4-D7C1583555CE}" srcOrd="0" destOrd="0" presId="urn:microsoft.com/office/officeart/2018/2/layout/IconVerticalSolidList"/>
    <dgm:cxn modelId="{8A61EC20-F4F2-455A-B4A8-EDCBB1B01564}" type="presOf" srcId="{6ADA273E-9DA2-46A3-9B3A-90B7FA82CFCE}" destId="{5A894704-EF5D-4937-9646-3ADA73B90F4F}" srcOrd="0" destOrd="0" presId="urn:microsoft.com/office/officeart/2018/2/layout/IconVerticalSolidList"/>
    <dgm:cxn modelId="{40769D22-129B-474D-B13D-983B265F6857}" type="presOf" srcId="{61A1DEBD-59C4-45EA-937D-865DFFFB69A9}" destId="{EF6B648C-3C30-4855-AFF3-20A4FC0BAA76}" srcOrd="0" destOrd="0" presId="urn:microsoft.com/office/officeart/2018/2/layout/IconVerticalSolidList"/>
    <dgm:cxn modelId="{864DF428-4A7B-463E-98B9-491A4990FDA5}" srcId="{ACA06D85-9956-451A-A59A-733132C8BF98}" destId="{6ADA273E-9DA2-46A3-9B3A-90B7FA82CFCE}" srcOrd="5" destOrd="0" parTransId="{AB15CF07-98F5-47B6-8EE7-C85FDEEBC9D1}" sibTransId="{F1F89F46-4D89-4736-BB72-2E64F9AA5149}"/>
    <dgm:cxn modelId="{D4384E78-6842-4C6B-AC38-F10F9947BCC6}" srcId="{ACA06D85-9956-451A-A59A-733132C8BF98}" destId="{61A1DEBD-59C4-45EA-937D-865DFFFB69A9}" srcOrd="3" destOrd="0" parTransId="{E0724473-2C58-4157-8DFA-9BDAFA33710F}" sibTransId="{B2E6F861-069D-439C-A012-ECC2D7085C29}"/>
    <dgm:cxn modelId="{6704E35A-EED1-4194-A1F1-E16F9730F2AA}" srcId="{ACA06D85-9956-451A-A59A-733132C8BF98}" destId="{3118E50D-4A41-444E-B9CA-003BB9CF9580}" srcOrd="4" destOrd="0" parTransId="{2C87F7A1-8952-4C61-9832-ADA4F7080AD0}" sibTransId="{AD234BAB-6653-400E-AE82-757360E67EE2}"/>
    <dgm:cxn modelId="{D431D0A5-B827-4DD9-BE09-1A8BF4ECE372}" type="presOf" srcId="{C89E1BD2-8DE8-4371-BDBB-26D2D6E2E5EA}" destId="{1201241D-F206-4240-8ACB-658A1CC3D4ED}" srcOrd="0" destOrd="0" presId="urn:microsoft.com/office/officeart/2018/2/layout/IconVerticalSolidList"/>
    <dgm:cxn modelId="{26D945AB-61D4-4248-95E6-C1E193871291}" srcId="{ACA06D85-9956-451A-A59A-733132C8BF98}" destId="{5EAD379D-BA40-49DA-B837-E548D0CC839C}" srcOrd="0" destOrd="0" parTransId="{CC4DD11D-C73C-433B-99B0-7AFA85A05F1C}" sibTransId="{C5D4E20C-61FA-4134-90FD-065823BAE63D}"/>
    <dgm:cxn modelId="{DB3103B6-0F5C-41A9-A390-7B666C89303B}" srcId="{ACA06D85-9956-451A-A59A-733132C8BF98}" destId="{C89E1BD2-8DE8-4371-BDBB-26D2D6E2E5EA}" srcOrd="1" destOrd="0" parTransId="{091F77D4-8E2D-4E66-B10D-B00BCF02B6A8}" sibTransId="{AB6A92B0-A191-4308-B059-A4292041EAD2}"/>
    <dgm:cxn modelId="{DEDEFCCA-4DB3-4915-9387-AA716EF4647F}" type="presOf" srcId="{3118E50D-4A41-444E-B9CA-003BB9CF9580}" destId="{ABA74524-0890-4103-83C9-6D2F2905F902}" srcOrd="0" destOrd="0" presId="urn:microsoft.com/office/officeart/2018/2/layout/IconVerticalSolidList"/>
    <dgm:cxn modelId="{8EAEBFD5-2A1D-4EB6-B8D8-ACAC405A5881}" type="presOf" srcId="{ACA06D85-9956-451A-A59A-733132C8BF98}" destId="{CCD4E36C-90CB-44DF-A72A-F6A8121AAB53}" srcOrd="0" destOrd="0" presId="urn:microsoft.com/office/officeart/2018/2/layout/IconVerticalSolidList"/>
    <dgm:cxn modelId="{0AC194A0-50B1-4783-A62F-46BABE9481EA}" type="presParOf" srcId="{CCD4E36C-90CB-44DF-A72A-F6A8121AAB53}" destId="{4C489D0A-DACF-40D1-B424-F7215916B05E}" srcOrd="0" destOrd="0" presId="urn:microsoft.com/office/officeart/2018/2/layout/IconVerticalSolidList"/>
    <dgm:cxn modelId="{D8829912-8E30-4B11-B95A-F7A4F5610129}" type="presParOf" srcId="{4C489D0A-DACF-40D1-B424-F7215916B05E}" destId="{67B03A9E-804A-4BF5-960B-2145CF00302D}" srcOrd="0" destOrd="0" presId="urn:microsoft.com/office/officeart/2018/2/layout/IconVerticalSolidList"/>
    <dgm:cxn modelId="{0B814D22-40D7-4FDC-B122-0352108E8E92}" type="presParOf" srcId="{4C489D0A-DACF-40D1-B424-F7215916B05E}" destId="{607A24F7-8766-45BA-B18B-63D9F0A5EA97}" srcOrd="1" destOrd="0" presId="urn:microsoft.com/office/officeart/2018/2/layout/IconVerticalSolidList"/>
    <dgm:cxn modelId="{6C817063-C3F1-462E-8077-C48FC52A3CD4}" type="presParOf" srcId="{4C489D0A-DACF-40D1-B424-F7215916B05E}" destId="{997070BE-C5A4-422E-9405-E77D9FDFB9DE}" srcOrd="2" destOrd="0" presId="urn:microsoft.com/office/officeart/2018/2/layout/IconVerticalSolidList"/>
    <dgm:cxn modelId="{9C2D6735-7DA3-4E02-B65E-F8C34C924B7D}" type="presParOf" srcId="{4C489D0A-DACF-40D1-B424-F7215916B05E}" destId="{F38E81DB-EB0F-445D-BDD4-D7C1583555CE}" srcOrd="3" destOrd="0" presId="urn:microsoft.com/office/officeart/2018/2/layout/IconVerticalSolidList"/>
    <dgm:cxn modelId="{3679CB01-94E2-403E-9AC7-069A71B4FE1D}" type="presParOf" srcId="{CCD4E36C-90CB-44DF-A72A-F6A8121AAB53}" destId="{18F80768-B7F0-4C78-A33F-B050EEBE024B}" srcOrd="1" destOrd="0" presId="urn:microsoft.com/office/officeart/2018/2/layout/IconVerticalSolidList"/>
    <dgm:cxn modelId="{46E9A838-0DDB-45F3-B559-7BC0320C3051}" type="presParOf" srcId="{CCD4E36C-90CB-44DF-A72A-F6A8121AAB53}" destId="{B9524B66-523C-4259-B81C-2AD3AF6B2BE4}" srcOrd="2" destOrd="0" presId="urn:microsoft.com/office/officeart/2018/2/layout/IconVerticalSolidList"/>
    <dgm:cxn modelId="{A6E7F9BD-31E2-4DE9-8F06-9E872D22C226}" type="presParOf" srcId="{B9524B66-523C-4259-B81C-2AD3AF6B2BE4}" destId="{576D933A-3FFD-4330-B3C3-5DFE747B6723}" srcOrd="0" destOrd="0" presId="urn:microsoft.com/office/officeart/2018/2/layout/IconVerticalSolidList"/>
    <dgm:cxn modelId="{2A0309E1-9E14-4FE2-9A2A-03FC3E6E4533}" type="presParOf" srcId="{B9524B66-523C-4259-B81C-2AD3AF6B2BE4}" destId="{28F71339-5447-4CF0-94B2-233886836D01}" srcOrd="1" destOrd="0" presId="urn:microsoft.com/office/officeart/2018/2/layout/IconVerticalSolidList"/>
    <dgm:cxn modelId="{AD59FC03-4952-408D-A708-27969D77A171}" type="presParOf" srcId="{B9524B66-523C-4259-B81C-2AD3AF6B2BE4}" destId="{0207E5B8-1E99-4EED-9C07-EEADBAED56EE}" srcOrd="2" destOrd="0" presId="urn:microsoft.com/office/officeart/2018/2/layout/IconVerticalSolidList"/>
    <dgm:cxn modelId="{DDE8E583-3BC1-4FB2-8BBD-EC3A94C96C34}" type="presParOf" srcId="{B9524B66-523C-4259-B81C-2AD3AF6B2BE4}" destId="{1201241D-F206-4240-8ACB-658A1CC3D4ED}" srcOrd="3" destOrd="0" presId="urn:microsoft.com/office/officeart/2018/2/layout/IconVerticalSolidList"/>
    <dgm:cxn modelId="{88AA6C26-3957-429D-BE54-CE7A7A6901C1}" type="presParOf" srcId="{CCD4E36C-90CB-44DF-A72A-F6A8121AAB53}" destId="{10264F7E-72AF-4769-A028-1B683783D394}" srcOrd="3" destOrd="0" presId="urn:microsoft.com/office/officeart/2018/2/layout/IconVerticalSolidList"/>
    <dgm:cxn modelId="{7CBECB1E-01A2-4B24-BD33-3ADD6084B38E}" type="presParOf" srcId="{CCD4E36C-90CB-44DF-A72A-F6A8121AAB53}" destId="{34774B2B-4781-4EB4-B78E-E22B44C0C0B7}" srcOrd="4" destOrd="0" presId="urn:microsoft.com/office/officeart/2018/2/layout/IconVerticalSolidList"/>
    <dgm:cxn modelId="{D14F6106-9E93-43EC-B7D7-7586BB89391F}" type="presParOf" srcId="{34774B2B-4781-4EB4-B78E-E22B44C0C0B7}" destId="{69FFC931-1155-48B6-A18A-DFE294EDECA8}" srcOrd="0" destOrd="0" presId="urn:microsoft.com/office/officeart/2018/2/layout/IconVerticalSolidList"/>
    <dgm:cxn modelId="{696D08F5-3F66-42F6-9B4A-F5E5CC2227D2}" type="presParOf" srcId="{34774B2B-4781-4EB4-B78E-E22B44C0C0B7}" destId="{C1D5635D-8964-4512-B853-AF70DDBD9D0D}" srcOrd="1" destOrd="0" presId="urn:microsoft.com/office/officeart/2018/2/layout/IconVerticalSolidList"/>
    <dgm:cxn modelId="{0E47508B-7464-4330-A717-EB98B08C4312}" type="presParOf" srcId="{34774B2B-4781-4EB4-B78E-E22B44C0C0B7}" destId="{110C2A72-567D-4652-ACC4-5F4ABAE996C4}" srcOrd="2" destOrd="0" presId="urn:microsoft.com/office/officeart/2018/2/layout/IconVerticalSolidList"/>
    <dgm:cxn modelId="{1147D173-B0CA-4B25-8E8B-DAE3CF3B329E}" type="presParOf" srcId="{34774B2B-4781-4EB4-B78E-E22B44C0C0B7}" destId="{ECBC70CF-FBC1-4078-BC44-E1269581D32A}" srcOrd="3" destOrd="0" presId="urn:microsoft.com/office/officeart/2018/2/layout/IconVerticalSolidList"/>
    <dgm:cxn modelId="{93478FD5-50B3-456E-8797-B9E1E8C9C9AD}" type="presParOf" srcId="{CCD4E36C-90CB-44DF-A72A-F6A8121AAB53}" destId="{81C3BAC7-C1D4-471E-A876-736E7DD9B453}" srcOrd="5" destOrd="0" presId="urn:microsoft.com/office/officeart/2018/2/layout/IconVerticalSolidList"/>
    <dgm:cxn modelId="{B1ACEA57-28F3-4FE5-A865-4CDCDC61299F}" type="presParOf" srcId="{CCD4E36C-90CB-44DF-A72A-F6A8121AAB53}" destId="{A6C42423-6246-4726-8125-562F65E4DDBC}" srcOrd="6" destOrd="0" presId="urn:microsoft.com/office/officeart/2018/2/layout/IconVerticalSolidList"/>
    <dgm:cxn modelId="{9F87B1AE-3DF4-4D1B-9F8A-E590F22AADD1}" type="presParOf" srcId="{A6C42423-6246-4726-8125-562F65E4DDBC}" destId="{D99C7345-A4C6-4894-9D5C-C24EA476C625}" srcOrd="0" destOrd="0" presId="urn:microsoft.com/office/officeart/2018/2/layout/IconVerticalSolidList"/>
    <dgm:cxn modelId="{2DDAC906-E314-4F16-9F60-897085468968}" type="presParOf" srcId="{A6C42423-6246-4726-8125-562F65E4DDBC}" destId="{4A76DE11-317A-481F-8755-B7C30D1E5A16}" srcOrd="1" destOrd="0" presId="urn:microsoft.com/office/officeart/2018/2/layout/IconVerticalSolidList"/>
    <dgm:cxn modelId="{7B0F2C15-DEFB-4C1F-B92D-A8A81EBF8372}" type="presParOf" srcId="{A6C42423-6246-4726-8125-562F65E4DDBC}" destId="{9713A054-0AD7-40B8-AFE6-3E8BDC1F297D}" srcOrd="2" destOrd="0" presId="urn:microsoft.com/office/officeart/2018/2/layout/IconVerticalSolidList"/>
    <dgm:cxn modelId="{2E4D945C-E10F-430C-B94E-3AB506872FB2}" type="presParOf" srcId="{A6C42423-6246-4726-8125-562F65E4DDBC}" destId="{EF6B648C-3C30-4855-AFF3-20A4FC0BAA76}" srcOrd="3" destOrd="0" presId="urn:microsoft.com/office/officeart/2018/2/layout/IconVerticalSolidList"/>
    <dgm:cxn modelId="{9E43EADD-358F-4E93-99D5-78BA190C1908}" type="presParOf" srcId="{CCD4E36C-90CB-44DF-A72A-F6A8121AAB53}" destId="{8C2CFF0F-6E33-4BED-B5DD-C651FB65D319}" srcOrd="7" destOrd="0" presId="urn:microsoft.com/office/officeart/2018/2/layout/IconVerticalSolidList"/>
    <dgm:cxn modelId="{5771970B-65AA-4100-B46C-A729D2C872EB}" type="presParOf" srcId="{CCD4E36C-90CB-44DF-A72A-F6A8121AAB53}" destId="{58473DE2-7C4F-44FF-8A66-C1F56905746E}" srcOrd="8" destOrd="0" presId="urn:microsoft.com/office/officeart/2018/2/layout/IconVerticalSolidList"/>
    <dgm:cxn modelId="{776DC41E-AFAD-4F33-829F-33AAD3CD2E72}" type="presParOf" srcId="{58473DE2-7C4F-44FF-8A66-C1F56905746E}" destId="{4F047EFA-72E9-4DD9-942A-1D09CDA064DA}" srcOrd="0" destOrd="0" presId="urn:microsoft.com/office/officeart/2018/2/layout/IconVerticalSolidList"/>
    <dgm:cxn modelId="{DED505F7-DCAB-4E96-9F2C-990B7F16A540}" type="presParOf" srcId="{58473DE2-7C4F-44FF-8A66-C1F56905746E}" destId="{DAE89134-510B-44C3-8B9E-C6FEF86F64F9}" srcOrd="1" destOrd="0" presId="urn:microsoft.com/office/officeart/2018/2/layout/IconVerticalSolidList"/>
    <dgm:cxn modelId="{0BB7F24F-A491-4F22-9B44-7FE49EBFAFBB}" type="presParOf" srcId="{58473DE2-7C4F-44FF-8A66-C1F56905746E}" destId="{F6922240-4842-49DD-9A10-3981122698CE}" srcOrd="2" destOrd="0" presId="urn:microsoft.com/office/officeart/2018/2/layout/IconVerticalSolidList"/>
    <dgm:cxn modelId="{8075449F-14F3-44A2-87D6-4E886A90987C}" type="presParOf" srcId="{58473DE2-7C4F-44FF-8A66-C1F56905746E}" destId="{ABA74524-0890-4103-83C9-6D2F2905F902}" srcOrd="3" destOrd="0" presId="urn:microsoft.com/office/officeart/2018/2/layout/IconVerticalSolidList"/>
    <dgm:cxn modelId="{7F4034C1-CD9F-4BB6-A7C2-B6B048AC61A9}" type="presParOf" srcId="{CCD4E36C-90CB-44DF-A72A-F6A8121AAB53}" destId="{9D3ACFAC-5C04-419E-8D18-51FA9A401A52}" srcOrd="9" destOrd="0" presId="urn:microsoft.com/office/officeart/2018/2/layout/IconVerticalSolidList"/>
    <dgm:cxn modelId="{2AA88998-5FD8-4817-B9BE-B59B90E7DE5A}" type="presParOf" srcId="{CCD4E36C-90CB-44DF-A72A-F6A8121AAB53}" destId="{AD405C91-BAE3-4254-9DAC-F9F6C2CA65D0}" srcOrd="10" destOrd="0" presId="urn:microsoft.com/office/officeart/2018/2/layout/IconVerticalSolidList"/>
    <dgm:cxn modelId="{0FCB1AB1-6A69-4C00-8441-1E09CB204642}" type="presParOf" srcId="{AD405C91-BAE3-4254-9DAC-F9F6C2CA65D0}" destId="{29F0C107-E0B4-4A0B-AB04-7FA533CE2ED0}" srcOrd="0" destOrd="0" presId="urn:microsoft.com/office/officeart/2018/2/layout/IconVerticalSolidList"/>
    <dgm:cxn modelId="{B99801D8-2A3F-4BD5-B21F-6D7A72559FAA}" type="presParOf" srcId="{AD405C91-BAE3-4254-9DAC-F9F6C2CA65D0}" destId="{F12DF85F-B3EA-4E26-9682-73B65F54095D}" srcOrd="1" destOrd="0" presId="urn:microsoft.com/office/officeart/2018/2/layout/IconVerticalSolidList"/>
    <dgm:cxn modelId="{8E38CD05-862F-4C9A-81BB-C78D9370139A}" type="presParOf" srcId="{AD405C91-BAE3-4254-9DAC-F9F6C2CA65D0}" destId="{5BAABA02-2E16-487F-8281-106CDB37F32C}" srcOrd="2" destOrd="0" presId="urn:microsoft.com/office/officeart/2018/2/layout/IconVerticalSolidList"/>
    <dgm:cxn modelId="{05149DE1-EFF6-4E96-A89A-0DA5F816BA03}" type="presParOf" srcId="{AD405C91-BAE3-4254-9DAC-F9F6C2CA65D0}" destId="{5A894704-EF5D-4937-9646-3ADA73B90F4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3B612C-53AA-4B0D-B26D-CD760888948E}"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en-AU"/>
        </a:p>
      </dgm:t>
    </dgm:pt>
    <dgm:pt modelId="{FB5C853D-D218-474A-B8CE-E315CC73249D}">
      <dgm:prSet custT="1"/>
      <dgm:spPr/>
      <dgm:t>
        <a:bodyPr/>
        <a:lstStyle/>
        <a:p>
          <a:r>
            <a:rPr lang="en-AU" sz="1600" b="1">
              <a:solidFill>
                <a:schemeClr val="accent3"/>
              </a:solidFill>
            </a:rPr>
            <a:t>Development and delivery of 5 National Hydrogen Codes of Best Practice</a:t>
          </a:r>
          <a:endParaRPr lang="en-AU" sz="1100">
            <a:solidFill>
              <a:schemeClr val="accent3"/>
            </a:solidFill>
          </a:endParaRPr>
        </a:p>
      </dgm:t>
    </dgm:pt>
    <dgm:pt modelId="{7445A267-3BCD-4BC0-8E29-C65885A7CB4B}" type="parTrans" cxnId="{CD435481-E1A3-4A40-908C-6961AB550951}">
      <dgm:prSet/>
      <dgm:spPr/>
      <dgm:t>
        <a:bodyPr/>
        <a:lstStyle/>
        <a:p>
          <a:endParaRPr lang="en-AU"/>
        </a:p>
      </dgm:t>
    </dgm:pt>
    <dgm:pt modelId="{198630D6-FBCD-4156-AF11-072B290DE5FF}" type="sibTrans" cxnId="{CD435481-E1A3-4A40-908C-6961AB550951}">
      <dgm:prSet/>
      <dgm:spPr/>
      <dgm:t>
        <a:bodyPr/>
        <a:lstStyle/>
        <a:p>
          <a:endParaRPr lang="en-AU"/>
        </a:p>
      </dgm:t>
    </dgm:pt>
    <dgm:pt modelId="{A052AC70-1BE4-4DEC-B014-CCAC7F2BACB6}">
      <dgm:prSet custT="1"/>
      <dgm:spPr/>
      <dgm:t>
        <a:bodyPr/>
        <a:lstStyle/>
        <a:p>
          <a:r>
            <a:rPr lang="en-AU" sz="1100">
              <a:solidFill>
                <a:schemeClr val="accent3"/>
              </a:solidFill>
            </a:rPr>
            <a:t>National Code of Best Practice Hydrogen Production</a:t>
          </a:r>
        </a:p>
      </dgm:t>
    </dgm:pt>
    <dgm:pt modelId="{DA75D900-46E4-40D3-AF79-7C6F749B4434}" type="parTrans" cxnId="{3488E6F4-025E-428A-AB5A-E3834370CA02}">
      <dgm:prSet/>
      <dgm:spPr/>
      <dgm:t>
        <a:bodyPr/>
        <a:lstStyle/>
        <a:p>
          <a:endParaRPr lang="en-AU"/>
        </a:p>
      </dgm:t>
    </dgm:pt>
    <dgm:pt modelId="{5F129BD9-7333-4C48-A37A-0A10EF31318B}" type="sibTrans" cxnId="{3488E6F4-025E-428A-AB5A-E3834370CA02}">
      <dgm:prSet/>
      <dgm:spPr/>
      <dgm:t>
        <a:bodyPr/>
        <a:lstStyle/>
        <a:p>
          <a:endParaRPr lang="en-AU"/>
        </a:p>
      </dgm:t>
    </dgm:pt>
    <dgm:pt modelId="{08B5EF74-D736-4CE8-8CF7-3A4545B06F7B}">
      <dgm:prSet custT="1"/>
      <dgm:spPr/>
      <dgm:t>
        <a:bodyPr/>
        <a:lstStyle/>
        <a:p>
          <a:r>
            <a:rPr lang="en-AU" sz="1100">
              <a:solidFill>
                <a:schemeClr val="accent3"/>
              </a:solidFill>
            </a:rPr>
            <a:t>National Code of Best Practice Ammonia Production</a:t>
          </a:r>
        </a:p>
      </dgm:t>
    </dgm:pt>
    <dgm:pt modelId="{B19DDFE6-A1B0-4728-A65C-09523B280575}" type="parTrans" cxnId="{82FC07AA-3CCF-4310-9016-40D0B16B7F53}">
      <dgm:prSet/>
      <dgm:spPr/>
      <dgm:t>
        <a:bodyPr/>
        <a:lstStyle/>
        <a:p>
          <a:endParaRPr lang="en-AU"/>
        </a:p>
      </dgm:t>
    </dgm:pt>
    <dgm:pt modelId="{8CA586A6-F260-48D0-B066-D7DD3C1ECC56}" type="sibTrans" cxnId="{82FC07AA-3CCF-4310-9016-40D0B16B7F53}">
      <dgm:prSet/>
      <dgm:spPr/>
      <dgm:t>
        <a:bodyPr/>
        <a:lstStyle/>
        <a:p>
          <a:endParaRPr lang="en-AU"/>
        </a:p>
      </dgm:t>
    </dgm:pt>
    <dgm:pt modelId="{65CD7BDE-9A78-4F65-B9AB-977CB052C264}">
      <dgm:prSet custT="1"/>
      <dgm:spPr/>
      <dgm:t>
        <a:bodyPr/>
        <a:lstStyle/>
        <a:p>
          <a:r>
            <a:rPr lang="en-AU" sz="1100">
              <a:solidFill>
                <a:schemeClr val="accent3"/>
              </a:solidFill>
            </a:rPr>
            <a:t>National Code of Best Practice Hydrogen Refuelling</a:t>
          </a:r>
        </a:p>
      </dgm:t>
    </dgm:pt>
    <dgm:pt modelId="{814B1462-907B-472C-8122-6D63FFBDD57D}" type="parTrans" cxnId="{97134274-2F22-41DF-B1AA-16B89A504F75}">
      <dgm:prSet/>
      <dgm:spPr/>
      <dgm:t>
        <a:bodyPr/>
        <a:lstStyle/>
        <a:p>
          <a:endParaRPr lang="en-AU"/>
        </a:p>
      </dgm:t>
    </dgm:pt>
    <dgm:pt modelId="{93B2C86A-88CD-4347-A322-E4DD345D19C9}" type="sibTrans" cxnId="{97134274-2F22-41DF-B1AA-16B89A504F75}">
      <dgm:prSet/>
      <dgm:spPr/>
      <dgm:t>
        <a:bodyPr/>
        <a:lstStyle/>
        <a:p>
          <a:endParaRPr lang="en-AU"/>
        </a:p>
      </dgm:t>
    </dgm:pt>
    <dgm:pt modelId="{D3D8B72A-3256-498E-A16B-18F82CCBA969}">
      <dgm:prSet custT="1"/>
      <dgm:spPr/>
      <dgm:t>
        <a:bodyPr/>
        <a:lstStyle/>
        <a:p>
          <a:r>
            <a:rPr lang="en-AU" sz="1100">
              <a:solidFill>
                <a:schemeClr val="accent3"/>
              </a:solidFill>
            </a:rPr>
            <a:t>National Code of Best Practice Hydrogen Appliances</a:t>
          </a:r>
        </a:p>
      </dgm:t>
    </dgm:pt>
    <dgm:pt modelId="{649FEF56-A764-4A9C-B3D1-277601CD3D59}" type="parTrans" cxnId="{435F1375-DC9E-443F-AB2F-DFDE1A7E1CB8}">
      <dgm:prSet/>
      <dgm:spPr/>
      <dgm:t>
        <a:bodyPr/>
        <a:lstStyle/>
        <a:p>
          <a:endParaRPr lang="en-AU"/>
        </a:p>
      </dgm:t>
    </dgm:pt>
    <dgm:pt modelId="{951DC2A1-6B5A-4271-9C48-C893F0FD94DC}" type="sibTrans" cxnId="{435F1375-DC9E-443F-AB2F-DFDE1A7E1CB8}">
      <dgm:prSet/>
      <dgm:spPr/>
      <dgm:t>
        <a:bodyPr/>
        <a:lstStyle/>
        <a:p>
          <a:endParaRPr lang="en-AU"/>
        </a:p>
      </dgm:t>
    </dgm:pt>
    <dgm:pt modelId="{2849F72E-4F0E-4ACA-84DB-D5FDF9981DA7}">
      <dgm:prSet custT="1"/>
      <dgm:spPr/>
      <dgm:t>
        <a:bodyPr/>
        <a:lstStyle/>
        <a:p>
          <a:r>
            <a:rPr lang="en-AU" sz="1100">
              <a:solidFill>
                <a:schemeClr val="accent3"/>
              </a:solidFill>
            </a:rPr>
            <a:t>National Code of Best Practice Ammonia Appliances</a:t>
          </a:r>
        </a:p>
      </dgm:t>
    </dgm:pt>
    <dgm:pt modelId="{A24392DD-A5A9-45AB-AD74-2AEA4BF3CACD}" type="parTrans" cxnId="{008EA430-AC85-4AD1-B534-5DD92333954E}">
      <dgm:prSet/>
      <dgm:spPr/>
      <dgm:t>
        <a:bodyPr/>
        <a:lstStyle/>
        <a:p>
          <a:endParaRPr lang="en-AU"/>
        </a:p>
      </dgm:t>
    </dgm:pt>
    <dgm:pt modelId="{AAE58A2D-405B-4165-AA96-C146BAA43D9A}" type="sibTrans" cxnId="{008EA430-AC85-4AD1-B534-5DD92333954E}">
      <dgm:prSet/>
      <dgm:spPr/>
      <dgm:t>
        <a:bodyPr/>
        <a:lstStyle/>
        <a:p>
          <a:endParaRPr lang="en-AU"/>
        </a:p>
      </dgm:t>
    </dgm:pt>
    <dgm:pt modelId="{AB718043-E1EF-43E0-9600-CFD270492E09}">
      <dgm:prSet custT="1"/>
      <dgm:spPr/>
      <dgm:t>
        <a:bodyPr/>
        <a:lstStyle/>
        <a:p>
          <a:r>
            <a:rPr lang="en-AU" sz="1600" b="1" dirty="0">
              <a:solidFill>
                <a:schemeClr val="accent3"/>
              </a:solidFill>
            </a:rPr>
            <a:t>Prioritise transport regulatory reform. </a:t>
          </a:r>
        </a:p>
        <a:p>
          <a:r>
            <a:rPr lang="en-AU" sz="1200" dirty="0">
              <a:solidFill>
                <a:schemeClr val="accent3"/>
              </a:solidFill>
            </a:rPr>
            <a:t>Working with transport ministers to develop efficient regulatory pathways for the importation, sale, operation, maintenance and modification of hydrogen fuelled vessels and vehicles and hydrogen and ammonia as a transport cargo. Including developing interim, streamlined exemption processes pending regulatory reform.</a:t>
          </a:r>
        </a:p>
      </dgm:t>
    </dgm:pt>
    <dgm:pt modelId="{43575B0B-489C-462B-AD1C-F37EBE8929E7}" type="parTrans" cxnId="{B3C4E72C-E603-4412-8FA0-CF0DE670A15F}">
      <dgm:prSet/>
      <dgm:spPr/>
      <dgm:t>
        <a:bodyPr/>
        <a:lstStyle/>
        <a:p>
          <a:endParaRPr lang="en-AU"/>
        </a:p>
      </dgm:t>
    </dgm:pt>
    <dgm:pt modelId="{F4E47EE7-6567-4098-AB30-68B280E248DB}" type="sibTrans" cxnId="{B3C4E72C-E603-4412-8FA0-CF0DE670A15F}">
      <dgm:prSet/>
      <dgm:spPr/>
      <dgm:t>
        <a:bodyPr/>
        <a:lstStyle/>
        <a:p>
          <a:endParaRPr lang="en-AU"/>
        </a:p>
      </dgm:t>
    </dgm:pt>
    <dgm:pt modelId="{D5003DAC-C21D-48E5-9DCA-6DF99B1A61C7}">
      <dgm:prSet custT="1"/>
      <dgm:spPr/>
      <dgm:t>
        <a:bodyPr/>
        <a:lstStyle/>
        <a:p>
          <a:endParaRPr lang="en-AU" sz="1200">
            <a:solidFill>
              <a:schemeClr val="accent3"/>
            </a:solidFill>
          </a:endParaRPr>
        </a:p>
      </dgm:t>
    </dgm:pt>
    <dgm:pt modelId="{1E45723E-BFEC-40DF-8D3C-644C93453C3C}" type="parTrans" cxnId="{8DA629AF-22DB-4582-AEE0-F1936F9145D8}">
      <dgm:prSet/>
      <dgm:spPr/>
      <dgm:t>
        <a:bodyPr/>
        <a:lstStyle/>
        <a:p>
          <a:endParaRPr lang="en-AU"/>
        </a:p>
      </dgm:t>
    </dgm:pt>
    <dgm:pt modelId="{642C6E27-E28B-494B-B298-EF81588C20B4}" type="sibTrans" cxnId="{8DA629AF-22DB-4582-AEE0-F1936F9145D8}">
      <dgm:prSet/>
      <dgm:spPr/>
      <dgm:t>
        <a:bodyPr/>
        <a:lstStyle/>
        <a:p>
          <a:endParaRPr lang="en-AU"/>
        </a:p>
      </dgm:t>
    </dgm:pt>
    <dgm:pt modelId="{883BBB14-73F8-4482-94FD-051ECB148A2B}">
      <dgm:prSet/>
      <dgm:spPr/>
      <dgm:t>
        <a:bodyPr/>
        <a:lstStyle/>
        <a:p>
          <a:endParaRPr lang="en-AU"/>
        </a:p>
      </dgm:t>
    </dgm:pt>
    <dgm:pt modelId="{9BF24D64-6096-43AD-98B3-3C61BDF10A4B}" type="parTrans" cxnId="{D60A634B-656D-463D-B83C-2A5D24E431EB}">
      <dgm:prSet/>
      <dgm:spPr/>
      <dgm:t>
        <a:bodyPr/>
        <a:lstStyle/>
        <a:p>
          <a:endParaRPr lang="en-AU"/>
        </a:p>
      </dgm:t>
    </dgm:pt>
    <dgm:pt modelId="{21C67166-5C1A-4A7E-AEE2-AFE302F10251}" type="sibTrans" cxnId="{D60A634B-656D-463D-B83C-2A5D24E431EB}">
      <dgm:prSet/>
      <dgm:spPr/>
      <dgm:t>
        <a:bodyPr/>
        <a:lstStyle/>
        <a:p>
          <a:endParaRPr lang="en-AU"/>
        </a:p>
      </dgm:t>
    </dgm:pt>
    <dgm:pt modelId="{6066BFF9-9D8B-4786-A526-3672E4799929}">
      <dgm:prSet custT="1"/>
      <dgm:spPr/>
      <dgm:t>
        <a:bodyPr/>
        <a:lstStyle/>
        <a:p>
          <a:r>
            <a:rPr lang="en-AU" sz="1600" b="1" dirty="0">
              <a:solidFill>
                <a:schemeClr val="accent3"/>
              </a:solidFill>
            </a:rPr>
            <a:t>Standardisation of best practice </a:t>
          </a:r>
        </a:p>
        <a:p>
          <a:r>
            <a:rPr lang="en-AU" sz="1100" dirty="0">
              <a:solidFill>
                <a:schemeClr val="accent3"/>
              </a:solidFill>
            </a:rPr>
            <a:t>for use in:</a:t>
          </a:r>
        </a:p>
        <a:p>
          <a:r>
            <a:rPr lang="en-AU" sz="1100" dirty="0">
              <a:solidFill>
                <a:schemeClr val="accent3"/>
              </a:solidFill>
            </a:rPr>
            <a:t>The 5 National Hydrogen Codes of Best Practice.</a:t>
          </a:r>
        </a:p>
        <a:p>
          <a:r>
            <a:rPr lang="en-AU" sz="1100" dirty="0">
              <a:solidFill>
                <a:schemeClr val="accent3"/>
              </a:solidFill>
            </a:rPr>
            <a:t>AND</a:t>
          </a:r>
        </a:p>
        <a:p>
          <a:r>
            <a:rPr lang="en-AU" sz="1100" dirty="0">
              <a:solidFill>
                <a:schemeClr val="accent3"/>
              </a:solidFill>
            </a:rPr>
            <a:t>Prioritisation project for hydrogen and ammonia fuelled vessels and vehicles, and hydrogen and ammonia as a transport cargo.</a:t>
          </a:r>
        </a:p>
      </dgm:t>
    </dgm:pt>
    <dgm:pt modelId="{F48E3DD3-BA22-46DE-A651-E74C8438CF98}" type="parTrans" cxnId="{93D4427C-09A2-4ABB-B9CA-5DAB7B34D64F}">
      <dgm:prSet/>
      <dgm:spPr/>
      <dgm:t>
        <a:bodyPr/>
        <a:lstStyle/>
        <a:p>
          <a:endParaRPr lang="en-AU"/>
        </a:p>
      </dgm:t>
    </dgm:pt>
    <dgm:pt modelId="{1386E49E-961C-4698-9207-3DFF45989464}" type="sibTrans" cxnId="{93D4427C-09A2-4ABB-B9CA-5DAB7B34D64F}">
      <dgm:prSet/>
      <dgm:spPr/>
      <dgm:t>
        <a:bodyPr/>
        <a:lstStyle/>
        <a:p>
          <a:endParaRPr lang="en-AU"/>
        </a:p>
      </dgm:t>
    </dgm:pt>
    <dgm:pt modelId="{F03F37F8-5B44-4C55-8C34-E5288ED8CBFD}" type="pres">
      <dgm:prSet presAssocID="{093B612C-53AA-4B0D-B26D-CD760888948E}" presName="compositeShape" presStyleCnt="0">
        <dgm:presLayoutVars>
          <dgm:chMax val="7"/>
          <dgm:dir/>
          <dgm:resizeHandles val="exact"/>
        </dgm:presLayoutVars>
      </dgm:prSet>
      <dgm:spPr/>
    </dgm:pt>
    <dgm:pt modelId="{D267A157-1A89-4D1C-A00C-830DBF73148F}" type="pres">
      <dgm:prSet presAssocID="{FB5C853D-D218-474A-B8CE-E315CC73249D}" presName="circ1" presStyleLbl="vennNode1" presStyleIdx="0" presStyleCnt="5" custScaleY="84979"/>
      <dgm:spPr/>
    </dgm:pt>
    <dgm:pt modelId="{653F0F15-AAE3-4578-BB9B-5CE6F3CD0BBD}" type="pres">
      <dgm:prSet presAssocID="{FB5C853D-D218-474A-B8CE-E315CC73249D}" presName="circ1Tx" presStyleLbl="revTx" presStyleIdx="0" presStyleCnt="0" custScaleX="141726" custScaleY="126496">
        <dgm:presLayoutVars>
          <dgm:chMax val="0"/>
          <dgm:chPref val="0"/>
          <dgm:bulletEnabled val="1"/>
        </dgm:presLayoutVars>
      </dgm:prSet>
      <dgm:spPr/>
    </dgm:pt>
    <dgm:pt modelId="{726E04DC-5C30-41AE-8AC1-98967A49CA1F}" type="pres">
      <dgm:prSet presAssocID="{AB718043-E1EF-43E0-9600-CFD270492E09}" presName="circ2" presStyleLbl="vennNode1" presStyleIdx="1" presStyleCnt="5" custScaleX="85466" custScaleY="88130"/>
      <dgm:spPr/>
    </dgm:pt>
    <dgm:pt modelId="{0D328B22-EDDA-4DFB-B0A3-2CC6FE993813}" type="pres">
      <dgm:prSet presAssocID="{AB718043-E1EF-43E0-9600-CFD270492E09}" presName="circ2Tx" presStyleLbl="revTx" presStyleIdx="0" presStyleCnt="0" custScaleY="160763">
        <dgm:presLayoutVars>
          <dgm:chMax val="0"/>
          <dgm:chPref val="0"/>
          <dgm:bulletEnabled val="1"/>
        </dgm:presLayoutVars>
      </dgm:prSet>
      <dgm:spPr/>
    </dgm:pt>
    <dgm:pt modelId="{F77F8E0F-7DF4-40BE-A9D7-0B20B79D4C24}" type="pres">
      <dgm:prSet presAssocID="{D5003DAC-C21D-48E5-9DCA-6DF99B1A61C7}" presName="circ3" presStyleLbl="vennNode1" presStyleIdx="2" presStyleCnt="5" custScaleX="87555" custScaleY="82913"/>
      <dgm:spPr/>
    </dgm:pt>
    <dgm:pt modelId="{56D0CC19-AAC0-4E69-8952-D7DD7DF19BB0}" type="pres">
      <dgm:prSet presAssocID="{D5003DAC-C21D-48E5-9DCA-6DF99B1A61C7}" presName="circ3Tx" presStyleLbl="revTx" presStyleIdx="0" presStyleCnt="0">
        <dgm:presLayoutVars>
          <dgm:chMax val="0"/>
          <dgm:chPref val="0"/>
          <dgm:bulletEnabled val="1"/>
        </dgm:presLayoutVars>
      </dgm:prSet>
      <dgm:spPr/>
    </dgm:pt>
    <dgm:pt modelId="{991FF9F3-0162-40C7-BC75-73A49EB28B13}" type="pres">
      <dgm:prSet presAssocID="{883BBB14-73F8-4482-94FD-051ECB148A2B}" presName="circ4" presStyleLbl="vennNode1" presStyleIdx="3" presStyleCnt="5" custScaleX="81017" custScaleY="73929"/>
      <dgm:spPr/>
    </dgm:pt>
    <dgm:pt modelId="{35A00AC8-5229-4DB6-8728-621B399F52BA}" type="pres">
      <dgm:prSet presAssocID="{883BBB14-73F8-4482-94FD-051ECB148A2B}" presName="circ4Tx" presStyleLbl="revTx" presStyleIdx="0" presStyleCnt="0">
        <dgm:presLayoutVars>
          <dgm:chMax val="0"/>
          <dgm:chPref val="0"/>
          <dgm:bulletEnabled val="1"/>
        </dgm:presLayoutVars>
      </dgm:prSet>
      <dgm:spPr/>
    </dgm:pt>
    <dgm:pt modelId="{4D63937F-89F7-45D7-B765-2278DF4CA44F}" type="pres">
      <dgm:prSet presAssocID="{6066BFF9-9D8B-4786-A526-3672E4799929}" presName="circ5" presStyleLbl="vennNode1" presStyleIdx="4" presStyleCnt="5" custScaleX="84902" custScaleY="89029"/>
      <dgm:spPr/>
    </dgm:pt>
    <dgm:pt modelId="{9B394ACF-6DF0-46D2-ADAA-1E62441B6B45}" type="pres">
      <dgm:prSet presAssocID="{6066BFF9-9D8B-4786-A526-3672E4799929}" presName="circ5Tx" presStyleLbl="revTx" presStyleIdx="0" presStyleCnt="0" custScaleX="103766" custScaleY="147814">
        <dgm:presLayoutVars>
          <dgm:chMax val="0"/>
          <dgm:chPref val="0"/>
          <dgm:bulletEnabled val="1"/>
        </dgm:presLayoutVars>
      </dgm:prSet>
      <dgm:spPr/>
    </dgm:pt>
  </dgm:ptLst>
  <dgm:cxnLst>
    <dgm:cxn modelId="{6F86100B-0870-4AA1-AF48-49F421CEDD76}" type="presOf" srcId="{D5003DAC-C21D-48E5-9DCA-6DF99B1A61C7}" destId="{56D0CC19-AAC0-4E69-8952-D7DD7DF19BB0}" srcOrd="0" destOrd="0" presId="urn:microsoft.com/office/officeart/2005/8/layout/venn1"/>
    <dgm:cxn modelId="{A8630E16-EADA-458F-917B-076881D24B83}" type="presOf" srcId="{A052AC70-1BE4-4DEC-B014-CCAC7F2BACB6}" destId="{653F0F15-AAE3-4578-BB9B-5CE6F3CD0BBD}" srcOrd="0" destOrd="1" presId="urn:microsoft.com/office/officeart/2005/8/layout/venn1"/>
    <dgm:cxn modelId="{B3C4E72C-E603-4412-8FA0-CF0DE670A15F}" srcId="{093B612C-53AA-4B0D-B26D-CD760888948E}" destId="{AB718043-E1EF-43E0-9600-CFD270492E09}" srcOrd="1" destOrd="0" parTransId="{43575B0B-489C-462B-AD1C-F37EBE8929E7}" sibTransId="{F4E47EE7-6567-4098-AB30-68B280E248DB}"/>
    <dgm:cxn modelId="{008EA430-AC85-4AD1-B534-5DD92333954E}" srcId="{FB5C853D-D218-474A-B8CE-E315CC73249D}" destId="{2849F72E-4F0E-4ACA-84DB-D5FDF9981DA7}" srcOrd="4" destOrd="0" parTransId="{A24392DD-A5A9-45AB-AD74-2AEA4BF3CACD}" sibTransId="{AAE58A2D-405B-4165-AA96-C146BAA43D9A}"/>
    <dgm:cxn modelId="{9C1FE23D-5D3C-46B5-9B81-D46B7B2B8F02}" type="presOf" srcId="{65CD7BDE-9A78-4F65-B9AB-977CB052C264}" destId="{653F0F15-AAE3-4578-BB9B-5CE6F3CD0BBD}" srcOrd="0" destOrd="3" presId="urn:microsoft.com/office/officeart/2005/8/layout/venn1"/>
    <dgm:cxn modelId="{9FA07F64-E67C-444C-9821-6AE7E768852C}" type="presOf" srcId="{08B5EF74-D736-4CE8-8CF7-3A4545B06F7B}" destId="{653F0F15-AAE3-4578-BB9B-5CE6F3CD0BBD}" srcOrd="0" destOrd="2" presId="urn:microsoft.com/office/officeart/2005/8/layout/venn1"/>
    <dgm:cxn modelId="{D60A634B-656D-463D-B83C-2A5D24E431EB}" srcId="{093B612C-53AA-4B0D-B26D-CD760888948E}" destId="{883BBB14-73F8-4482-94FD-051ECB148A2B}" srcOrd="3" destOrd="0" parTransId="{9BF24D64-6096-43AD-98B3-3C61BDF10A4B}" sibTransId="{21C67166-5C1A-4A7E-AEE2-AFE302F10251}"/>
    <dgm:cxn modelId="{5FE73A6D-48E7-4B48-9D73-C73AD6373C1D}" type="presOf" srcId="{6066BFF9-9D8B-4786-A526-3672E4799929}" destId="{9B394ACF-6DF0-46D2-ADAA-1E62441B6B45}" srcOrd="0" destOrd="0" presId="urn:microsoft.com/office/officeart/2005/8/layout/venn1"/>
    <dgm:cxn modelId="{A9385852-BD49-4556-87C7-6F631565F198}" type="presOf" srcId="{093B612C-53AA-4B0D-B26D-CD760888948E}" destId="{F03F37F8-5B44-4C55-8C34-E5288ED8CBFD}" srcOrd="0" destOrd="0" presId="urn:microsoft.com/office/officeart/2005/8/layout/venn1"/>
    <dgm:cxn modelId="{253C0073-5CE0-41EB-BB23-CC503C077281}" type="presOf" srcId="{AB718043-E1EF-43E0-9600-CFD270492E09}" destId="{0D328B22-EDDA-4DFB-B0A3-2CC6FE993813}" srcOrd="0" destOrd="0" presId="urn:microsoft.com/office/officeart/2005/8/layout/venn1"/>
    <dgm:cxn modelId="{97134274-2F22-41DF-B1AA-16B89A504F75}" srcId="{FB5C853D-D218-474A-B8CE-E315CC73249D}" destId="{65CD7BDE-9A78-4F65-B9AB-977CB052C264}" srcOrd="2" destOrd="0" parTransId="{814B1462-907B-472C-8122-6D63FFBDD57D}" sibTransId="{93B2C86A-88CD-4347-A322-E4DD345D19C9}"/>
    <dgm:cxn modelId="{435F1375-DC9E-443F-AB2F-DFDE1A7E1CB8}" srcId="{FB5C853D-D218-474A-B8CE-E315CC73249D}" destId="{D3D8B72A-3256-498E-A16B-18F82CCBA969}" srcOrd="3" destOrd="0" parTransId="{649FEF56-A764-4A9C-B3D1-277601CD3D59}" sibTransId="{951DC2A1-6B5A-4271-9C48-C893F0FD94DC}"/>
    <dgm:cxn modelId="{8E046076-D3BF-4E69-9B9E-16493316D723}" type="presOf" srcId="{2849F72E-4F0E-4ACA-84DB-D5FDF9981DA7}" destId="{653F0F15-AAE3-4578-BB9B-5CE6F3CD0BBD}" srcOrd="0" destOrd="5" presId="urn:microsoft.com/office/officeart/2005/8/layout/venn1"/>
    <dgm:cxn modelId="{93D4427C-09A2-4ABB-B9CA-5DAB7B34D64F}" srcId="{093B612C-53AA-4B0D-B26D-CD760888948E}" destId="{6066BFF9-9D8B-4786-A526-3672E4799929}" srcOrd="4" destOrd="0" parTransId="{F48E3DD3-BA22-46DE-A651-E74C8438CF98}" sibTransId="{1386E49E-961C-4698-9207-3DFF45989464}"/>
    <dgm:cxn modelId="{CD435481-E1A3-4A40-908C-6961AB550951}" srcId="{093B612C-53AA-4B0D-B26D-CD760888948E}" destId="{FB5C853D-D218-474A-B8CE-E315CC73249D}" srcOrd="0" destOrd="0" parTransId="{7445A267-3BCD-4BC0-8E29-C65885A7CB4B}" sibTransId="{198630D6-FBCD-4156-AF11-072B290DE5FF}"/>
    <dgm:cxn modelId="{3F61159B-86A7-4A58-AC1D-5C883D6CA8C0}" type="presOf" srcId="{FB5C853D-D218-474A-B8CE-E315CC73249D}" destId="{653F0F15-AAE3-4578-BB9B-5CE6F3CD0BBD}" srcOrd="0" destOrd="0" presId="urn:microsoft.com/office/officeart/2005/8/layout/venn1"/>
    <dgm:cxn modelId="{82FC07AA-3CCF-4310-9016-40D0B16B7F53}" srcId="{FB5C853D-D218-474A-B8CE-E315CC73249D}" destId="{08B5EF74-D736-4CE8-8CF7-3A4545B06F7B}" srcOrd="1" destOrd="0" parTransId="{B19DDFE6-A1B0-4728-A65C-09523B280575}" sibTransId="{8CA586A6-F260-48D0-B066-D7DD3C1ECC56}"/>
    <dgm:cxn modelId="{8DA629AF-22DB-4582-AEE0-F1936F9145D8}" srcId="{093B612C-53AA-4B0D-B26D-CD760888948E}" destId="{D5003DAC-C21D-48E5-9DCA-6DF99B1A61C7}" srcOrd="2" destOrd="0" parTransId="{1E45723E-BFEC-40DF-8D3C-644C93453C3C}" sibTransId="{642C6E27-E28B-494B-B298-EF81588C20B4}"/>
    <dgm:cxn modelId="{A55227D2-7459-47FF-8F58-45D74045D927}" type="presOf" srcId="{883BBB14-73F8-4482-94FD-051ECB148A2B}" destId="{35A00AC8-5229-4DB6-8728-621B399F52BA}" srcOrd="0" destOrd="0" presId="urn:microsoft.com/office/officeart/2005/8/layout/venn1"/>
    <dgm:cxn modelId="{1686E3F2-B486-4C61-BFA7-4E4B43CF81AC}" type="presOf" srcId="{D3D8B72A-3256-498E-A16B-18F82CCBA969}" destId="{653F0F15-AAE3-4578-BB9B-5CE6F3CD0BBD}" srcOrd="0" destOrd="4" presId="urn:microsoft.com/office/officeart/2005/8/layout/venn1"/>
    <dgm:cxn modelId="{3488E6F4-025E-428A-AB5A-E3834370CA02}" srcId="{FB5C853D-D218-474A-B8CE-E315CC73249D}" destId="{A052AC70-1BE4-4DEC-B014-CCAC7F2BACB6}" srcOrd="0" destOrd="0" parTransId="{DA75D900-46E4-40D3-AF79-7C6F749B4434}" sibTransId="{5F129BD9-7333-4C48-A37A-0A10EF31318B}"/>
    <dgm:cxn modelId="{1F3D748E-71EC-44D7-B024-8ED502047989}" type="presParOf" srcId="{F03F37F8-5B44-4C55-8C34-E5288ED8CBFD}" destId="{D267A157-1A89-4D1C-A00C-830DBF73148F}" srcOrd="0" destOrd="0" presId="urn:microsoft.com/office/officeart/2005/8/layout/venn1"/>
    <dgm:cxn modelId="{49B4AACD-1FE5-49AF-B84B-D099E92631C0}" type="presParOf" srcId="{F03F37F8-5B44-4C55-8C34-E5288ED8CBFD}" destId="{653F0F15-AAE3-4578-BB9B-5CE6F3CD0BBD}" srcOrd="1" destOrd="0" presId="urn:microsoft.com/office/officeart/2005/8/layout/venn1"/>
    <dgm:cxn modelId="{E250305D-AE04-45B4-AE21-430F29A26B16}" type="presParOf" srcId="{F03F37F8-5B44-4C55-8C34-E5288ED8CBFD}" destId="{726E04DC-5C30-41AE-8AC1-98967A49CA1F}" srcOrd="2" destOrd="0" presId="urn:microsoft.com/office/officeart/2005/8/layout/venn1"/>
    <dgm:cxn modelId="{0455E6D8-03C6-460E-87B4-2DFDF4753511}" type="presParOf" srcId="{F03F37F8-5B44-4C55-8C34-E5288ED8CBFD}" destId="{0D328B22-EDDA-4DFB-B0A3-2CC6FE993813}" srcOrd="3" destOrd="0" presId="urn:microsoft.com/office/officeart/2005/8/layout/venn1"/>
    <dgm:cxn modelId="{8170F411-1AAF-41EA-BB53-9FF5F18BBB89}" type="presParOf" srcId="{F03F37F8-5B44-4C55-8C34-E5288ED8CBFD}" destId="{F77F8E0F-7DF4-40BE-A9D7-0B20B79D4C24}" srcOrd="4" destOrd="0" presId="urn:microsoft.com/office/officeart/2005/8/layout/venn1"/>
    <dgm:cxn modelId="{036DAB38-04FB-40E6-BAFF-E7636B8A68A6}" type="presParOf" srcId="{F03F37F8-5B44-4C55-8C34-E5288ED8CBFD}" destId="{56D0CC19-AAC0-4E69-8952-D7DD7DF19BB0}" srcOrd="5" destOrd="0" presId="urn:microsoft.com/office/officeart/2005/8/layout/venn1"/>
    <dgm:cxn modelId="{84B6FC00-828E-45B2-9D54-B49103436669}" type="presParOf" srcId="{F03F37F8-5B44-4C55-8C34-E5288ED8CBFD}" destId="{991FF9F3-0162-40C7-BC75-73A49EB28B13}" srcOrd="6" destOrd="0" presId="urn:microsoft.com/office/officeart/2005/8/layout/venn1"/>
    <dgm:cxn modelId="{0A326C05-89A9-419A-AF6B-A6E3E65D4CB1}" type="presParOf" srcId="{F03F37F8-5B44-4C55-8C34-E5288ED8CBFD}" destId="{35A00AC8-5229-4DB6-8728-621B399F52BA}" srcOrd="7" destOrd="0" presId="urn:microsoft.com/office/officeart/2005/8/layout/venn1"/>
    <dgm:cxn modelId="{5E5A4128-CD8C-4E5C-9C58-8710C21A7777}" type="presParOf" srcId="{F03F37F8-5B44-4C55-8C34-E5288ED8CBFD}" destId="{4D63937F-89F7-45D7-B765-2278DF4CA44F}" srcOrd="8" destOrd="0" presId="urn:microsoft.com/office/officeart/2005/8/layout/venn1"/>
    <dgm:cxn modelId="{C3A854F0-F8E6-45AD-B474-A8F6741FE3D4}" type="presParOf" srcId="{F03F37F8-5B44-4C55-8C34-E5288ED8CBFD}" destId="{9B394ACF-6DF0-46D2-ADAA-1E62441B6B45}"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7F04EB-09DE-410B-B0B8-08A3F476042D}"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AU"/>
        </a:p>
      </dgm:t>
    </dgm:pt>
    <dgm:pt modelId="{011A2BBC-E73E-494E-BFDC-A711F531E1FE}">
      <dgm:prSet phldrT="[Text]" custT="1"/>
      <dgm:spPr/>
      <dgm:t>
        <a:bodyPr/>
        <a:lstStyle/>
        <a:p>
          <a:r>
            <a:rPr lang="en-AU" sz="2000" dirty="0"/>
            <a:t>National Codes to improve:</a:t>
          </a:r>
        </a:p>
        <a:p>
          <a:r>
            <a:rPr lang="en-AU" sz="2000" b="1" dirty="0">
              <a:solidFill>
                <a:schemeClr val="accent3"/>
              </a:solidFill>
            </a:rPr>
            <a:t>Safety</a:t>
          </a:r>
        </a:p>
        <a:p>
          <a:r>
            <a:rPr lang="en-AU" sz="2000" b="1" dirty="0">
              <a:solidFill>
                <a:schemeClr val="accent3"/>
              </a:solidFill>
            </a:rPr>
            <a:t>National consistency</a:t>
          </a:r>
        </a:p>
        <a:p>
          <a:r>
            <a:rPr lang="en-AU" sz="2000" b="1" dirty="0">
              <a:solidFill>
                <a:schemeClr val="accent3"/>
              </a:solidFill>
            </a:rPr>
            <a:t>Transparency</a:t>
          </a:r>
        </a:p>
        <a:p>
          <a:r>
            <a:rPr lang="en-AU" sz="2000" b="1" dirty="0">
              <a:solidFill>
                <a:schemeClr val="accent3"/>
              </a:solidFill>
            </a:rPr>
            <a:t>Efficiency </a:t>
          </a:r>
        </a:p>
        <a:p>
          <a:r>
            <a:rPr lang="en-AU" sz="2000" b="1" dirty="0">
              <a:solidFill>
                <a:schemeClr val="accent3"/>
              </a:solidFill>
            </a:rPr>
            <a:t>Certainty</a:t>
          </a:r>
        </a:p>
      </dgm:t>
    </dgm:pt>
    <dgm:pt modelId="{D3F491E7-ECCD-4304-BA58-416D41618798}" type="parTrans" cxnId="{C418A70A-971A-49F0-B7B6-11907C7AE548}">
      <dgm:prSet/>
      <dgm:spPr/>
      <dgm:t>
        <a:bodyPr/>
        <a:lstStyle/>
        <a:p>
          <a:endParaRPr lang="en-AU"/>
        </a:p>
      </dgm:t>
    </dgm:pt>
    <dgm:pt modelId="{291D4644-4FF2-4924-BB6A-EA77987F145A}" type="sibTrans" cxnId="{C418A70A-971A-49F0-B7B6-11907C7AE548}">
      <dgm:prSet/>
      <dgm:spPr/>
      <dgm:t>
        <a:bodyPr/>
        <a:lstStyle/>
        <a:p>
          <a:endParaRPr lang="en-AU"/>
        </a:p>
      </dgm:t>
    </dgm:pt>
    <dgm:pt modelId="{E8F4BB03-8313-460D-9A4B-B64297DBCD91}">
      <dgm:prSet phldrT="[Text]" custT="1"/>
      <dgm:spPr/>
      <dgm:t>
        <a:bodyPr/>
        <a:lstStyle/>
        <a:p>
          <a:pPr>
            <a:lnSpc>
              <a:spcPct val="100000"/>
            </a:lnSpc>
            <a:spcAft>
              <a:spcPts val="0"/>
            </a:spcAft>
            <a:buFont typeface="Symbol" panose="05050102010706020507" pitchFamily="18" charset="2"/>
            <a:buChar char=""/>
          </a:pPr>
          <a:r>
            <a:rPr lang="en-AU" sz="2000" b="1">
              <a:solidFill>
                <a:schemeClr val="accent3"/>
              </a:solidFill>
              <a:effectLst/>
              <a:latin typeface="Calibri" panose="020F0502020204030204" pitchFamily="34" charset="0"/>
              <a:ea typeface="Calibri" panose="020F0502020204030204" pitchFamily="34" charset="0"/>
              <a:cs typeface="Calibri" panose="020F0502020204030204" pitchFamily="34" charset="0"/>
            </a:rPr>
            <a:t>Regulatory obligations</a:t>
          </a:r>
        </a:p>
        <a:p>
          <a:pPr>
            <a:lnSpc>
              <a:spcPct val="90000"/>
            </a:lnSpc>
            <a:spcAft>
              <a:spcPct val="35000"/>
            </a:spcAft>
            <a:buFont typeface="Symbol" panose="05050102010706020507" pitchFamily="18" charset="2"/>
            <a:buChar char=""/>
          </a:pPr>
          <a:r>
            <a:rPr lang="en-AU" sz="2000">
              <a:effectLst/>
              <a:latin typeface="Calibri" panose="020F0502020204030204" pitchFamily="34" charset="0"/>
              <a:ea typeface="Calibri" panose="020F0502020204030204" pitchFamily="34" charset="0"/>
              <a:cs typeface="Calibri" panose="020F0502020204030204" pitchFamily="34" charset="0"/>
            </a:rPr>
            <a:t>Identifying regulatory obligations, and regulators associated with the lifecycle activities of the relevant hydrogen or ammonia project in each Australian jurisdiction. </a:t>
          </a:r>
          <a:endParaRPr lang="en-AU" sz="2000"/>
        </a:p>
      </dgm:t>
    </dgm:pt>
    <dgm:pt modelId="{745F99A2-8489-40F5-87DA-22911A1A8357}" type="parTrans" cxnId="{CEABF886-43F6-4C97-954B-7B00A15C623E}">
      <dgm:prSet/>
      <dgm:spPr/>
      <dgm:t>
        <a:bodyPr/>
        <a:lstStyle/>
        <a:p>
          <a:endParaRPr lang="en-AU"/>
        </a:p>
      </dgm:t>
    </dgm:pt>
    <dgm:pt modelId="{4F1B7BE8-ED2B-4A48-99DE-E8E5606C7AD0}" type="sibTrans" cxnId="{CEABF886-43F6-4C97-954B-7B00A15C623E}">
      <dgm:prSet/>
      <dgm:spPr/>
      <dgm:t>
        <a:bodyPr/>
        <a:lstStyle/>
        <a:p>
          <a:endParaRPr lang="en-AU"/>
        </a:p>
      </dgm:t>
    </dgm:pt>
    <dgm:pt modelId="{D8C326A1-C3ED-43FA-8F47-203738BDA7B7}">
      <dgm:prSet phldrT="[Text]" custT="1"/>
      <dgm:spPr/>
      <dgm:t>
        <a:bodyPr/>
        <a:lstStyle/>
        <a:p>
          <a:pPr>
            <a:lnSpc>
              <a:spcPct val="100000"/>
            </a:lnSpc>
            <a:spcAft>
              <a:spcPts val="0"/>
            </a:spcAft>
            <a:buFont typeface="Symbol" panose="05050102010706020507" pitchFamily="18" charset="2"/>
            <a:buChar char="·"/>
          </a:pPr>
          <a:r>
            <a:rPr lang="en-AU" sz="2000" b="1">
              <a:solidFill>
                <a:schemeClr val="accent3"/>
              </a:solidFill>
              <a:effectLst/>
              <a:latin typeface="Calibri" panose="020F0502020204030204" pitchFamily="34" charset="0"/>
              <a:ea typeface="Calibri" panose="020F0502020204030204" pitchFamily="34" charset="0"/>
              <a:cs typeface="Calibri" panose="020F0502020204030204" pitchFamily="34" charset="0"/>
            </a:rPr>
            <a:t>Best practice</a:t>
          </a:r>
        </a:p>
        <a:p>
          <a:pPr>
            <a:lnSpc>
              <a:spcPct val="90000"/>
            </a:lnSpc>
            <a:spcAft>
              <a:spcPct val="35000"/>
            </a:spcAft>
            <a:buFont typeface="Symbol" panose="05050102010706020507" pitchFamily="18" charset="2"/>
            <a:buChar char="·"/>
          </a:pPr>
          <a:r>
            <a:rPr lang="en-AU" sz="2000">
              <a:effectLst/>
              <a:latin typeface="Calibri" panose="020F0502020204030204" pitchFamily="34" charset="0"/>
              <a:ea typeface="Calibri" panose="020F0502020204030204" pitchFamily="34" charset="0"/>
              <a:cs typeface="Calibri" panose="020F0502020204030204" pitchFamily="34" charset="0"/>
            </a:rPr>
            <a:t>Identifying best practice, including existing domestic and international practice and precedence, technical specifications, case studies and standards which have been/could be utilized when assessing regulatory obligations for the lifecycle of the project. </a:t>
          </a:r>
          <a:endParaRPr lang="en-AU" sz="2000"/>
        </a:p>
      </dgm:t>
    </dgm:pt>
    <dgm:pt modelId="{04739E16-994B-4CD6-94DA-5B364055A2D0}" type="parTrans" cxnId="{16442DC3-733A-42EB-A9C7-16372BC7564B}">
      <dgm:prSet/>
      <dgm:spPr/>
      <dgm:t>
        <a:bodyPr/>
        <a:lstStyle/>
        <a:p>
          <a:endParaRPr lang="en-AU"/>
        </a:p>
      </dgm:t>
    </dgm:pt>
    <dgm:pt modelId="{A6E2B29B-E121-41C8-BE51-4F1396B1B968}" type="sibTrans" cxnId="{16442DC3-733A-42EB-A9C7-16372BC7564B}">
      <dgm:prSet/>
      <dgm:spPr/>
      <dgm:t>
        <a:bodyPr/>
        <a:lstStyle/>
        <a:p>
          <a:endParaRPr lang="en-AU"/>
        </a:p>
      </dgm:t>
    </dgm:pt>
    <dgm:pt modelId="{5BA49DF8-FAAA-4A65-8552-DE008A87A948}">
      <dgm:prSet phldrT="[Text]" custT="1"/>
      <dgm:spPr/>
      <dgm:t>
        <a:bodyPr/>
        <a:lstStyle/>
        <a:p>
          <a:pPr>
            <a:lnSpc>
              <a:spcPct val="100000"/>
            </a:lnSpc>
            <a:spcAft>
              <a:spcPts val="0"/>
            </a:spcAft>
            <a:buFont typeface="Symbol" panose="05050102010706020507" pitchFamily="18" charset="2"/>
            <a:buChar char="·"/>
          </a:pPr>
          <a:r>
            <a:rPr lang="en-AU" sz="2000" b="1">
              <a:solidFill>
                <a:schemeClr val="accent3"/>
              </a:solidFill>
              <a:effectLst/>
              <a:latin typeface="Calibri" panose="020F0502020204030204" pitchFamily="34" charset="0"/>
              <a:ea typeface="Calibri" panose="020F0502020204030204" pitchFamily="34" charset="0"/>
              <a:cs typeface="Calibri" panose="020F0502020204030204" pitchFamily="34" charset="0"/>
            </a:rPr>
            <a:t>Coordination</a:t>
          </a:r>
        </a:p>
        <a:p>
          <a:pPr>
            <a:lnSpc>
              <a:spcPct val="90000"/>
            </a:lnSpc>
            <a:spcAft>
              <a:spcPct val="35000"/>
            </a:spcAft>
            <a:buFont typeface="Symbol" panose="05050102010706020507" pitchFamily="18" charset="2"/>
            <a:buChar char="·"/>
          </a:pPr>
          <a:r>
            <a:rPr lang="en-AU" sz="2000">
              <a:effectLst/>
              <a:latin typeface="Calibri" panose="020F0502020204030204" pitchFamily="34" charset="0"/>
              <a:ea typeface="Calibri" panose="020F0502020204030204" pitchFamily="34" charset="0"/>
              <a:cs typeface="Calibri" panose="020F0502020204030204" pitchFamily="34" charset="0"/>
            </a:rPr>
            <a:t>Identified best practice will be endorsed and utilised by all relevant regulators within each jurisdiction. </a:t>
          </a:r>
          <a:endParaRPr lang="en-AU" sz="2000"/>
        </a:p>
      </dgm:t>
    </dgm:pt>
    <dgm:pt modelId="{C31A0E5A-29F3-43D1-BECB-FB3B8FF4912A}" type="parTrans" cxnId="{95E67C9C-95CA-4E5B-BCCC-659A209D710C}">
      <dgm:prSet/>
      <dgm:spPr/>
      <dgm:t>
        <a:bodyPr/>
        <a:lstStyle/>
        <a:p>
          <a:endParaRPr lang="en-AU"/>
        </a:p>
      </dgm:t>
    </dgm:pt>
    <dgm:pt modelId="{B9F2D6C8-0753-477D-9E41-8335D627235B}" type="sibTrans" cxnId="{95E67C9C-95CA-4E5B-BCCC-659A209D710C}">
      <dgm:prSet/>
      <dgm:spPr/>
      <dgm:t>
        <a:bodyPr/>
        <a:lstStyle/>
        <a:p>
          <a:endParaRPr lang="en-AU"/>
        </a:p>
      </dgm:t>
    </dgm:pt>
    <dgm:pt modelId="{61047F53-3738-4186-956D-75E7C83E9F20}" type="pres">
      <dgm:prSet presAssocID="{6C7F04EB-09DE-410B-B0B8-08A3F476042D}" presName="vert0" presStyleCnt="0">
        <dgm:presLayoutVars>
          <dgm:dir/>
          <dgm:animOne val="branch"/>
          <dgm:animLvl val="lvl"/>
        </dgm:presLayoutVars>
      </dgm:prSet>
      <dgm:spPr/>
    </dgm:pt>
    <dgm:pt modelId="{46D00400-AEBC-44BF-ABE6-58549BB01463}" type="pres">
      <dgm:prSet presAssocID="{011A2BBC-E73E-494E-BFDC-A711F531E1FE}" presName="thickLine" presStyleLbl="alignNode1" presStyleIdx="0" presStyleCnt="1"/>
      <dgm:spPr/>
    </dgm:pt>
    <dgm:pt modelId="{43FA703F-F791-47E2-B80A-588DE827BA3A}" type="pres">
      <dgm:prSet presAssocID="{011A2BBC-E73E-494E-BFDC-A711F531E1FE}" presName="horz1" presStyleCnt="0"/>
      <dgm:spPr/>
    </dgm:pt>
    <dgm:pt modelId="{C9F9693F-4837-4034-AA02-5041806FE7B5}" type="pres">
      <dgm:prSet presAssocID="{011A2BBC-E73E-494E-BFDC-A711F531E1FE}" presName="tx1" presStyleLbl="revTx" presStyleIdx="0" presStyleCnt="4" custScaleX="137074"/>
      <dgm:spPr/>
    </dgm:pt>
    <dgm:pt modelId="{C163143B-6ED5-41CC-942C-A86D048C6F41}" type="pres">
      <dgm:prSet presAssocID="{011A2BBC-E73E-494E-BFDC-A711F531E1FE}" presName="vert1" presStyleCnt="0"/>
      <dgm:spPr/>
    </dgm:pt>
    <dgm:pt modelId="{52F784A8-BEB3-4B2C-8421-78B780B84550}" type="pres">
      <dgm:prSet presAssocID="{E8F4BB03-8313-460D-9A4B-B64297DBCD91}" presName="vertSpace2a" presStyleCnt="0"/>
      <dgm:spPr/>
    </dgm:pt>
    <dgm:pt modelId="{9FB5175E-1CAE-4CCA-8F53-C1B4CE1572F6}" type="pres">
      <dgm:prSet presAssocID="{E8F4BB03-8313-460D-9A4B-B64297DBCD91}" presName="horz2" presStyleCnt="0"/>
      <dgm:spPr/>
    </dgm:pt>
    <dgm:pt modelId="{530709C4-D45B-49BF-8DDA-D12C09EB04A6}" type="pres">
      <dgm:prSet presAssocID="{E8F4BB03-8313-460D-9A4B-B64297DBCD91}" presName="horzSpace2" presStyleCnt="0"/>
      <dgm:spPr/>
    </dgm:pt>
    <dgm:pt modelId="{3D4E2300-805B-4F32-99C9-5D41CDED51CE}" type="pres">
      <dgm:prSet presAssocID="{E8F4BB03-8313-460D-9A4B-B64297DBCD91}" presName="tx2" presStyleLbl="revTx" presStyleIdx="1" presStyleCnt="4" custScaleY="83165"/>
      <dgm:spPr/>
    </dgm:pt>
    <dgm:pt modelId="{DF45B27F-334F-4342-A50F-8CE460654D59}" type="pres">
      <dgm:prSet presAssocID="{E8F4BB03-8313-460D-9A4B-B64297DBCD91}" presName="vert2" presStyleCnt="0"/>
      <dgm:spPr/>
    </dgm:pt>
    <dgm:pt modelId="{5028C585-D547-424A-B167-619B30F017FD}" type="pres">
      <dgm:prSet presAssocID="{E8F4BB03-8313-460D-9A4B-B64297DBCD91}" presName="thinLine2b" presStyleLbl="callout" presStyleIdx="0" presStyleCnt="3"/>
      <dgm:spPr/>
    </dgm:pt>
    <dgm:pt modelId="{6B83BB25-686C-4EA6-95A0-A29F1CCBE813}" type="pres">
      <dgm:prSet presAssocID="{E8F4BB03-8313-460D-9A4B-B64297DBCD91}" presName="vertSpace2b" presStyleCnt="0"/>
      <dgm:spPr/>
    </dgm:pt>
    <dgm:pt modelId="{B467C17D-CDEA-4065-B752-B00DECC1B5D6}" type="pres">
      <dgm:prSet presAssocID="{D8C326A1-C3ED-43FA-8F47-203738BDA7B7}" presName="horz2" presStyleCnt="0"/>
      <dgm:spPr/>
    </dgm:pt>
    <dgm:pt modelId="{CA3638DC-A053-47B8-914E-93821C89A339}" type="pres">
      <dgm:prSet presAssocID="{D8C326A1-C3ED-43FA-8F47-203738BDA7B7}" presName="horzSpace2" presStyleCnt="0"/>
      <dgm:spPr/>
    </dgm:pt>
    <dgm:pt modelId="{7E6C3673-1A69-4F13-B03C-8842C2199E99}" type="pres">
      <dgm:prSet presAssocID="{D8C326A1-C3ED-43FA-8F47-203738BDA7B7}" presName="tx2" presStyleLbl="revTx" presStyleIdx="2" presStyleCnt="4" custScaleY="108784"/>
      <dgm:spPr/>
    </dgm:pt>
    <dgm:pt modelId="{ECA95E18-4456-4355-9984-925B8699BC95}" type="pres">
      <dgm:prSet presAssocID="{D8C326A1-C3ED-43FA-8F47-203738BDA7B7}" presName="vert2" presStyleCnt="0"/>
      <dgm:spPr/>
    </dgm:pt>
    <dgm:pt modelId="{1CE5F010-B74E-4984-8719-68173EB55F7B}" type="pres">
      <dgm:prSet presAssocID="{D8C326A1-C3ED-43FA-8F47-203738BDA7B7}" presName="thinLine2b" presStyleLbl="callout" presStyleIdx="1" presStyleCnt="3"/>
      <dgm:spPr/>
    </dgm:pt>
    <dgm:pt modelId="{6394EF1A-9715-4CB8-9C51-5ABF1948DB57}" type="pres">
      <dgm:prSet presAssocID="{D8C326A1-C3ED-43FA-8F47-203738BDA7B7}" presName="vertSpace2b" presStyleCnt="0"/>
      <dgm:spPr/>
    </dgm:pt>
    <dgm:pt modelId="{795DB1AA-8EB4-4E65-A8A0-FF1AA2D90FCE}" type="pres">
      <dgm:prSet presAssocID="{5BA49DF8-FAAA-4A65-8552-DE008A87A948}" presName="horz2" presStyleCnt="0"/>
      <dgm:spPr/>
    </dgm:pt>
    <dgm:pt modelId="{2E40EED6-7E31-4D71-B4F2-EC19E491185C}" type="pres">
      <dgm:prSet presAssocID="{5BA49DF8-FAAA-4A65-8552-DE008A87A948}" presName="horzSpace2" presStyleCnt="0"/>
      <dgm:spPr/>
    </dgm:pt>
    <dgm:pt modelId="{B1E83F27-BA98-4897-BB43-DB54118468A2}" type="pres">
      <dgm:prSet presAssocID="{5BA49DF8-FAAA-4A65-8552-DE008A87A948}" presName="tx2" presStyleLbl="revTx" presStyleIdx="3" presStyleCnt="4" custScaleY="77512"/>
      <dgm:spPr/>
    </dgm:pt>
    <dgm:pt modelId="{274A621B-334C-4C1A-AD3A-1B01AA2A3793}" type="pres">
      <dgm:prSet presAssocID="{5BA49DF8-FAAA-4A65-8552-DE008A87A948}" presName="vert2" presStyleCnt="0"/>
      <dgm:spPr/>
    </dgm:pt>
    <dgm:pt modelId="{13778DCB-957F-440D-913E-DF8F7F5BDCD6}" type="pres">
      <dgm:prSet presAssocID="{5BA49DF8-FAAA-4A65-8552-DE008A87A948}" presName="thinLine2b" presStyleLbl="callout" presStyleIdx="2" presStyleCnt="3"/>
      <dgm:spPr/>
    </dgm:pt>
    <dgm:pt modelId="{767B2BD5-95A2-40C4-9E2C-3FE843D963FC}" type="pres">
      <dgm:prSet presAssocID="{5BA49DF8-FAAA-4A65-8552-DE008A87A948}" presName="vertSpace2b" presStyleCnt="0"/>
      <dgm:spPr/>
    </dgm:pt>
  </dgm:ptLst>
  <dgm:cxnLst>
    <dgm:cxn modelId="{B6099805-4E51-4D67-83BF-AA7E35D8DCAA}" type="presOf" srcId="{5BA49DF8-FAAA-4A65-8552-DE008A87A948}" destId="{B1E83F27-BA98-4897-BB43-DB54118468A2}" srcOrd="0" destOrd="0" presId="urn:microsoft.com/office/officeart/2008/layout/LinedList"/>
    <dgm:cxn modelId="{C418A70A-971A-49F0-B7B6-11907C7AE548}" srcId="{6C7F04EB-09DE-410B-B0B8-08A3F476042D}" destId="{011A2BBC-E73E-494E-BFDC-A711F531E1FE}" srcOrd="0" destOrd="0" parTransId="{D3F491E7-ECCD-4304-BA58-416D41618798}" sibTransId="{291D4644-4FF2-4924-BB6A-EA77987F145A}"/>
    <dgm:cxn modelId="{8A87564C-D3E4-455F-8411-2092E76E1346}" type="presOf" srcId="{D8C326A1-C3ED-43FA-8F47-203738BDA7B7}" destId="{7E6C3673-1A69-4F13-B03C-8842C2199E99}" srcOrd="0" destOrd="0" presId="urn:microsoft.com/office/officeart/2008/layout/LinedList"/>
    <dgm:cxn modelId="{CEABF886-43F6-4C97-954B-7B00A15C623E}" srcId="{011A2BBC-E73E-494E-BFDC-A711F531E1FE}" destId="{E8F4BB03-8313-460D-9A4B-B64297DBCD91}" srcOrd="0" destOrd="0" parTransId="{745F99A2-8489-40F5-87DA-22911A1A8357}" sibTransId="{4F1B7BE8-ED2B-4A48-99DE-E8E5606C7AD0}"/>
    <dgm:cxn modelId="{C92C7E8D-3E9F-4DD3-9D55-18D2B2A736F8}" type="presOf" srcId="{E8F4BB03-8313-460D-9A4B-B64297DBCD91}" destId="{3D4E2300-805B-4F32-99C9-5D41CDED51CE}" srcOrd="0" destOrd="0" presId="urn:microsoft.com/office/officeart/2008/layout/LinedList"/>
    <dgm:cxn modelId="{95E67C9C-95CA-4E5B-BCCC-659A209D710C}" srcId="{011A2BBC-E73E-494E-BFDC-A711F531E1FE}" destId="{5BA49DF8-FAAA-4A65-8552-DE008A87A948}" srcOrd="2" destOrd="0" parTransId="{C31A0E5A-29F3-43D1-BECB-FB3B8FF4912A}" sibTransId="{B9F2D6C8-0753-477D-9E41-8335D627235B}"/>
    <dgm:cxn modelId="{BF8481AF-D625-464D-8088-B543BFE1CDDC}" type="presOf" srcId="{011A2BBC-E73E-494E-BFDC-A711F531E1FE}" destId="{C9F9693F-4837-4034-AA02-5041806FE7B5}" srcOrd="0" destOrd="0" presId="urn:microsoft.com/office/officeart/2008/layout/LinedList"/>
    <dgm:cxn modelId="{05D8D4B1-DD0D-40F3-9E89-13D3FCAD265B}" type="presOf" srcId="{6C7F04EB-09DE-410B-B0B8-08A3F476042D}" destId="{61047F53-3738-4186-956D-75E7C83E9F20}" srcOrd="0" destOrd="0" presId="urn:microsoft.com/office/officeart/2008/layout/LinedList"/>
    <dgm:cxn modelId="{16442DC3-733A-42EB-A9C7-16372BC7564B}" srcId="{011A2BBC-E73E-494E-BFDC-A711F531E1FE}" destId="{D8C326A1-C3ED-43FA-8F47-203738BDA7B7}" srcOrd="1" destOrd="0" parTransId="{04739E16-994B-4CD6-94DA-5B364055A2D0}" sibTransId="{A6E2B29B-E121-41C8-BE51-4F1396B1B968}"/>
    <dgm:cxn modelId="{6A7CB38B-E252-4673-95B1-F07AEC4924AE}" type="presParOf" srcId="{61047F53-3738-4186-956D-75E7C83E9F20}" destId="{46D00400-AEBC-44BF-ABE6-58549BB01463}" srcOrd="0" destOrd="0" presId="urn:microsoft.com/office/officeart/2008/layout/LinedList"/>
    <dgm:cxn modelId="{F182004A-B5E1-4841-BA9D-1806ABE4BADE}" type="presParOf" srcId="{61047F53-3738-4186-956D-75E7C83E9F20}" destId="{43FA703F-F791-47E2-B80A-588DE827BA3A}" srcOrd="1" destOrd="0" presId="urn:microsoft.com/office/officeart/2008/layout/LinedList"/>
    <dgm:cxn modelId="{70F1618D-3F3C-4C95-A90B-0241A8ABCC0E}" type="presParOf" srcId="{43FA703F-F791-47E2-B80A-588DE827BA3A}" destId="{C9F9693F-4837-4034-AA02-5041806FE7B5}" srcOrd="0" destOrd="0" presId="urn:microsoft.com/office/officeart/2008/layout/LinedList"/>
    <dgm:cxn modelId="{CC64FADB-13C0-4E00-9D5E-C7240D02F7DF}" type="presParOf" srcId="{43FA703F-F791-47E2-B80A-588DE827BA3A}" destId="{C163143B-6ED5-41CC-942C-A86D048C6F41}" srcOrd="1" destOrd="0" presId="urn:microsoft.com/office/officeart/2008/layout/LinedList"/>
    <dgm:cxn modelId="{92AF5A54-2403-47A8-A725-DBC6AD8CC778}" type="presParOf" srcId="{C163143B-6ED5-41CC-942C-A86D048C6F41}" destId="{52F784A8-BEB3-4B2C-8421-78B780B84550}" srcOrd="0" destOrd="0" presId="urn:microsoft.com/office/officeart/2008/layout/LinedList"/>
    <dgm:cxn modelId="{FCFD7A27-5EFF-458D-88EC-A18DAD5EA0E1}" type="presParOf" srcId="{C163143B-6ED5-41CC-942C-A86D048C6F41}" destId="{9FB5175E-1CAE-4CCA-8F53-C1B4CE1572F6}" srcOrd="1" destOrd="0" presId="urn:microsoft.com/office/officeart/2008/layout/LinedList"/>
    <dgm:cxn modelId="{09C362E6-A159-4A4E-9CE9-989B27355C96}" type="presParOf" srcId="{9FB5175E-1CAE-4CCA-8F53-C1B4CE1572F6}" destId="{530709C4-D45B-49BF-8DDA-D12C09EB04A6}" srcOrd="0" destOrd="0" presId="urn:microsoft.com/office/officeart/2008/layout/LinedList"/>
    <dgm:cxn modelId="{7B7D0E9E-D4F4-459E-B6E9-579EC2EC7483}" type="presParOf" srcId="{9FB5175E-1CAE-4CCA-8F53-C1B4CE1572F6}" destId="{3D4E2300-805B-4F32-99C9-5D41CDED51CE}" srcOrd="1" destOrd="0" presId="urn:microsoft.com/office/officeart/2008/layout/LinedList"/>
    <dgm:cxn modelId="{4B280C03-B85A-44FC-AF36-EA8753BD632D}" type="presParOf" srcId="{9FB5175E-1CAE-4CCA-8F53-C1B4CE1572F6}" destId="{DF45B27F-334F-4342-A50F-8CE460654D59}" srcOrd="2" destOrd="0" presId="urn:microsoft.com/office/officeart/2008/layout/LinedList"/>
    <dgm:cxn modelId="{C844B5A3-87FC-488F-B821-170DD29B5264}" type="presParOf" srcId="{C163143B-6ED5-41CC-942C-A86D048C6F41}" destId="{5028C585-D547-424A-B167-619B30F017FD}" srcOrd="2" destOrd="0" presId="urn:microsoft.com/office/officeart/2008/layout/LinedList"/>
    <dgm:cxn modelId="{89086634-02E1-49B6-9C9C-1C07FEF52AC4}" type="presParOf" srcId="{C163143B-6ED5-41CC-942C-A86D048C6F41}" destId="{6B83BB25-686C-4EA6-95A0-A29F1CCBE813}" srcOrd="3" destOrd="0" presId="urn:microsoft.com/office/officeart/2008/layout/LinedList"/>
    <dgm:cxn modelId="{4B570A68-721D-4BC2-A9C4-7A1370C6F5D9}" type="presParOf" srcId="{C163143B-6ED5-41CC-942C-A86D048C6F41}" destId="{B467C17D-CDEA-4065-B752-B00DECC1B5D6}" srcOrd="4" destOrd="0" presId="urn:microsoft.com/office/officeart/2008/layout/LinedList"/>
    <dgm:cxn modelId="{3356A26C-E3F2-4E9E-B7AF-5A6DE87FBCD9}" type="presParOf" srcId="{B467C17D-CDEA-4065-B752-B00DECC1B5D6}" destId="{CA3638DC-A053-47B8-914E-93821C89A339}" srcOrd="0" destOrd="0" presId="urn:microsoft.com/office/officeart/2008/layout/LinedList"/>
    <dgm:cxn modelId="{EC46A1C1-CA56-4072-B0E7-EA75A8A139FD}" type="presParOf" srcId="{B467C17D-CDEA-4065-B752-B00DECC1B5D6}" destId="{7E6C3673-1A69-4F13-B03C-8842C2199E99}" srcOrd="1" destOrd="0" presId="urn:microsoft.com/office/officeart/2008/layout/LinedList"/>
    <dgm:cxn modelId="{A08828D1-5DDE-4472-82E8-347B53906627}" type="presParOf" srcId="{B467C17D-CDEA-4065-B752-B00DECC1B5D6}" destId="{ECA95E18-4456-4355-9984-925B8699BC95}" srcOrd="2" destOrd="0" presId="urn:microsoft.com/office/officeart/2008/layout/LinedList"/>
    <dgm:cxn modelId="{F20B4AFD-5CAC-4E3A-A3F5-11C7AD3F774C}" type="presParOf" srcId="{C163143B-6ED5-41CC-942C-A86D048C6F41}" destId="{1CE5F010-B74E-4984-8719-68173EB55F7B}" srcOrd="5" destOrd="0" presId="urn:microsoft.com/office/officeart/2008/layout/LinedList"/>
    <dgm:cxn modelId="{09737290-B4F2-4E02-8B7F-93FA119E4F88}" type="presParOf" srcId="{C163143B-6ED5-41CC-942C-A86D048C6F41}" destId="{6394EF1A-9715-4CB8-9C51-5ABF1948DB57}" srcOrd="6" destOrd="0" presId="urn:microsoft.com/office/officeart/2008/layout/LinedList"/>
    <dgm:cxn modelId="{95F19A95-134B-45B8-B32D-7ACF4D5D92B4}" type="presParOf" srcId="{C163143B-6ED5-41CC-942C-A86D048C6F41}" destId="{795DB1AA-8EB4-4E65-A8A0-FF1AA2D90FCE}" srcOrd="7" destOrd="0" presId="urn:microsoft.com/office/officeart/2008/layout/LinedList"/>
    <dgm:cxn modelId="{E7CB8969-A9A7-44C6-B09D-893D4CBBE680}" type="presParOf" srcId="{795DB1AA-8EB4-4E65-A8A0-FF1AA2D90FCE}" destId="{2E40EED6-7E31-4D71-B4F2-EC19E491185C}" srcOrd="0" destOrd="0" presId="urn:microsoft.com/office/officeart/2008/layout/LinedList"/>
    <dgm:cxn modelId="{2F283A89-15BC-40DF-A878-5545E6C87C72}" type="presParOf" srcId="{795DB1AA-8EB4-4E65-A8A0-FF1AA2D90FCE}" destId="{B1E83F27-BA98-4897-BB43-DB54118468A2}" srcOrd="1" destOrd="0" presId="urn:microsoft.com/office/officeart/2008/layout/LinedList"/>
    <dgm:cxn modelId="{7990B0A0-892F-4391-8095-A72994816C28}" type="presParOf" srcId="{795DB1AA-8EB4-4E65-A8A0-FF1AA2D90FCE}" destId="{274A621B-334C-4C1A-AD3A-1B01AA2A3793}" srcOrd="2" destOrd="0" presId="urn:microsoft.com/office/officeart/2008/layout/LinedList"/>
    <dgm:cxn modelId="{42A8A9DA-B272-470F-A812-8B6459911C93}" type="presParOf" srcId="{C163143B-6ED5-41CC-942C-A86D048C6F41}" destId="{13778DCB-957F-440D-913E-DF8F7F5BDCD6}" srcOrd="8" destOrd="0" presId="urn:microsoft.com/office/officeart/2008/layout/LinedList"/>
    <dgm:cxn modelId="{71185D27-9019-428E-9547-9C03FD0A57F1}" type="presParOf" srcId="{C163143B-6ED5-41CC-942C-A86D048C6F41}" destId="{767B2BD5-95A2-40C4-9E2C-3FE843D963FC}"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699071-E1B7-4EBA-A851-2E7464CC034C}"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4ECD9355-AD66-402C-A85E-2240B48876F1}">
      <dgm:prSet/>
      <dgm:spPr/>
      <dgm:t>
        <a:bodyPr/>
        <a:lstStyle/>
        <a:p>
          <a:r>
            <a:rPr lang="en-AU" dirty="0"/>
            <a:t>- Assist industry understand how activities would demonstrate compliance with regulatory obligations (and provide confidence in the timing and cost of compliance)</a:t>
          </a:r>
        </a:p>
        <a:p>
          <a:r>
            <a:rPr lang="en-AU" dirty="0"/>
            <a:t>- Assist regulators determine what would be acceptable for granting approvals or enforcing compliance with regulations</a:t>
          </a:r>
          <a:endParaRPr lang="en-US" dirty="0"/>
        </a:p>
      </dgm:t>
    </dgm:pt>
    <dgm:pt modelId="{1BD2B43F-B748-48D9-AE80-6895FD9505F9}" type="parTrans" cxnId="{4F1C67CE-7F69-4850-88D7-C0F9C4649BF8}">
      <dgm:prSet/>
      <dgm:spPr/>
      <dgm:t>
        <a:bodyPr/>
        <a:lstStyle/>
        <a:p>
          <a:endParaRPr lang="en-US"/>
        </a:p>
      </dgm:t>
    </dgm:pt>
    <dgm:pt modelId="{22CF3BD6-311C-4815-8304-B4E58001244C}" type="sibTrans" cxnId="{4F1C67CE-7F69-4850-88D7-C0F9C4649BF8}">
      <dgm:prSet/>
      <dgm:spPr/>
      <dgm:t>
        <a:bodyPr/>
        <a:lstStyle/>
        <a:p>
          <a:endParaRPr lang="en-US"/>
        </a:p>
      </dgm:t>
    </dgm:pt>
    <dgm:pt modelId="{7AD7999F-EB63-4E9B-B2DC-5D8F715349FB}" type="pres">
      <dgm:prSet presAssocID="{02699071-E1B7-4EBA-A851-2E7464CC034C}" presName="diagram" presStyleCnt="0">
        <dgm:presLayoutVars>
          <dgm:dir/>
          <dgm:resizeHandles val="exact"/>
        </dgm:presLayoutVars>
      </dgm:prSet>
      <dgm:spPr/>
    </dgm:pt>
    <dgm:pt modelId="{E2677FF1-C447-41BF-B267-CFBDAC2E2C38}" type="pres">
      <dgm:prSet presAssocID="{4ECD9355-AD66-402C-A85E-2240B48876F1}" presName="node" presStyleLbl="node1" presStyleIdx="0" presStyleCnt="1">
        <dgm:presLayoutVars>
          <dgm:bulletEnabled val="1"/>
        </dgm:presLayoutVars>
      </dgm:prSet>
      <dgm:spPr/>
    </dgm:pt>
  </dgm:ptLst>
  <dgm:cxnLst>
    <dgm:cxn modelId="{B7395C5A-98A6-4953-BAC2-012D52F02794}" type="presOf" srcId="{4ECD9355-AD66-402C-A85E-2240B48876F1}" destId="{E2677FF1-C447-41BF-B267-CFBDAC2E2C38}" srcOrd="0" destOrd="0" presId="urn:microsoft.com/office/officeart/2005/8/layout/default"/>
    <dgm:cxn modelId="{2B08BBAE-FF11-4E56-9C1E-5DF9F200D7F6}" type="presOf" srcId="{02699071-E1B7-4EBA-A851-2E7464CC034C}" destId="{7AD7999F-EB63-4E9B-B2DC-5D8F715349FB}" srcOrd="0" destOrd="0" presId="urn:microsoft.com/office/officeart/2005/8/layout/default"/>
    <dgm:cxn modelId="{4F1C67CE-7F69-4850-88D7-C0F9C4649BF8}" srcId="{02699071-E1B7-4EBA-A851-2E7464CC034C}" destId="{4ECD9355-AD66-402C-A85E-2240B48876F1}" srcOrd="0" destOrd="0" parTransId="{1BD2B43F-B748-48D9-AE80-6895FD9505F9}" sibTransId="{22CF3BD6-311C-4815-8304-B4E58001244C}"/>
    <dgm:cxn modelId="{3D29E6CC-8BD7-4B23-85D1-249DE1CB04AA}" type="presParOf" srcId="{7AD7999F-EB63-4E9B-B2DC-5D8F715349FB}" destId="{E2677FF1-C447-41BF-B267-CFBDAC2E2C3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A6C789-9489-4A2A-AE44-559BA330BB31}"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E6AA1001-66A8-4DDC-BD6F-5C23DEA188BF}">
      <dgm:prSet custT="1"/>
      <dgm:spPr/>
      <dgm:t>
        <a:bodyPr/>
        <a:lstStyle/>
        <a:p>
          <a:r>
            <a:rPr lang="en-AU" sz="1300" dirty="0"/>
            <a:t>Regulatory obligations that are </a:t>
          </a:r>
          <a:r>
            <a:rPr lang="en-AU" sz="1300" b="1" i="1" dirty="0"/>
            <a:t>specific</a:t>
          </a:r>
          <a:r>
            <a:rPr lang="en-AU" sz="1300" dirty="0"/>
            <a:t> to hydrogen or require a </a:t>
          </a:r>
          <a:r>
            <a:rPr lang="en-AU" sz="1300" b="1" i="1" dirty="0"/>
            <a:t>hydrogen specific standard</a:t>
          </a:r>
          <a:r>
            <a:rPr lang="en-AU" sz="1300" dirty="0"/>
            <a:t> to demonstrate compliance.</a:t>
          </a:r>
          <a:endParaRPr lang="en-US" sz="1300" dirty="0"/>
        </a:p>
      </dgm:t>
    </dgm:pt>
    <dgm:pt modelId="{B8D618E7-B381-41F0-89C9-50A1904FAB6A}" type="parTrans" cxnId="{48C55B9B-2B21-4472-B81C-9C5738AA59AB}">
      <dgm:prSet/>
      <dgm:spPr/>
      <dgm:t>
        <a:bodyPr/>
        <a:lstStyle/>
        <a:p>
          <a:endParaRPr lang="en-US"/>
        </a:p>
      </dgm:t>
    </dgm:pt>
    <dgm:pt modelId="{A99A1675-EA15-462E-B8D8-81E093009077}" type="sibTrans" cxnId="{48C55B9B-2B21-4472-B81C-9C5738AA59AB}">
      <dgm:prSet/>
      <dgm:spPr/>
      <dgm:t>
        <a:bodyPr/>
        <a:lstStyle/>
        <a:p>
          <a:endParaRPr lang="en-US"/>
        </a:p>
      </dgm:t>
    </dgm:pt>
    <dgm:pt modelId="{DDCBD12D-22D2-4D13-BEFA-D2B2D1F2DE17}">
      <dgm:prSet custT="1"/>
      <dgm:spPr/>
      <dgm:t>
        <a:bodyPr/>
        <a:lstStyle/>
        <a:p>
          <a:r>
            <a:rPr lang="en-AU" sz="1300" dirty="0"/>
            <a:t>Regulatory obligations of </a:t>
          </a:r>
          <a:r>
            <a:rPr lang="en-AU" sz="1300" i="1" dirty="0"/>
            <a:t>a</a:t>
          </a:r>
          <a:r>
            <a:rPr lang="en-AU" sz="1300" b="1" i="1" dirty="0"/>
            <a:t> general</a:t>
          </a:r>
          <a:r>
            <a:rPr lang="en-AU" sz="1300" dirty="0"/>
            <a:t> </a:t>
          </a:r>
          <a:r>
            <a:rPr lang="en-AU" sz="1300" b="1" i="1" dirty="0"/>
            <a:t>nature</a:t>
          </a:r>
          <a:r>
            <a:rPr lang="en-AU" sz="1300" dirty="0"/>
            <a:t> that are </a:t>
          </a:r>
          <a:r>
            <a:rPr lang="en-AU" sz="1300" b="1" i="1" dirty="0"/>
            <a:t>more significant in their application</a:t>
          </a:r>
          <a:r>
            <a:rPr lang="en-AU" sz="1300" dirty="0"/>
            <a:t> to the hydrogen industry than most other sectors</a:t>
          </a:r>
          <a:endParaRPr lang="en-US" sz="1300" dirty="0"/>
        </a:p>
      </dgm:t>
    </dgm:pt>
    <dgm:pt modelId="{E231F99C-6EA4-4FA7-BB47-9B5EB7DA6DB3}" type="parTrans" cxnId="{87E437D4-5763-4300-9BAE-348E5F3D866E}">
      <dgm:prSet/>
      <dgm:spPr/>
      <dgm:t>
        <a:bodyPr/>
        <a:lstStyle/>
        <a:p>
          <a:endParaRPr lang="en-US"/>
        </a:p>
      </dgm:t>
    </dgm:pt>
    <dgm:pt modelId="{803B7E28-B3AA-4E58-B87B-C899623BC3CC}" type="sibTrans" cxnId="{87E437D4-5763-4300-9BAE-348E5F3D866E}">
      <dgm:prSet/>
      <dgm:spPr/>
      <dgm:t>
        <a:bodyPr/>
        <a:lstStyle/>
        <a:p>
          <a:endParaRPr lang="en-US"/>
        </a:p>
      </dgm:t>
    </dgm:pt>
    <dgm:pt modelId="{3FF08791-D430-40AD-97DC-587A240880BE}">
      <dgm:prSet custT="1"/>
      <dgm:spPr/>
      <dgm:t>
        <a:bodyPr/>
        <a:lstStyle/>
        <a:p>
          <a:r>
            <a:rPr lang="en-AU" sz="1300" dirty="0"/>
            <a:t>Regulatory obligations of a </a:t>
          </a:r>
          <a:r>
            <a:rPr lang="en-AU" sz="1300" b="1" i="1" dirty="0"/>
            <a:t>general nature</a:t>
          </a:r>
          <a:r>
            <a:rPr lang="en-AU" sz="1300" dirty="0"/>
            <a:t> that equally apply to hydrogen industry and other projects but there may be </a:t>
          </a:r>
          <a:r>
            <a:rPr lang="en-AU" sz="1300" b="1" i="1" dirty="0"/>
            <a:t>limited understanding</a:t>
          </a:r>
          <a:r>
            <a:rPr lang="en-AU" sz="1300" dirty="0"/>
            <a:t> of how the obligations apply to the hydrogen industry because no or a limited number of projects have been progressed (i.e., because it is new/nascent).</a:t>
          </a:r>
          <a:endParaRPr lang="en-US" sz="1300" dirty="0"/>
        </a:p>
      </dgm:t>
    </dgm:pt>
    <dgm:pt modelId="{45FEEFD0-AF96-4130-8E75-40B95D36617B}" type="parTrans" cxnId="{49B8B2DE-C000-48C6-825F-91690586C49B}">
      <dgm:prSet/>
      <dgm:spPr/>
      <dgm:t>
        <a:bodyPr/>
        <a:lstStyle/>
        <a:p>
          <a:endParaRPr lang="en-US"/>
        </a:p>
      </dgm:t>
    </dgm:pt>
    <dgm:pt modelId="{39571C7C-836A-4993-9A63-FEC1BA49CDEC}" type="sibTrans" cxnId="{49B8B2DE-C000-48C6-825F-91690586C49B}">
      <dgm:prSet/>
      <dgm:spPr/>
      <dgm:t>
        <a:bodyPr/>
        <a:lstStyle/>
        <a:p>
          <a:endParaRPr lang="en-US"/>
        </a:p>
      </dgm:t>
    </dgm:pt>
    <dgm:pt modelId="{23C1416C-8A8D-4299-A0D3-5FA6F7D3B9BB}">
      <dgm:prSet custT="1"/>
      <dgm:spPr/>
      <dgm:t>
        <a:bodyPr/>
        <a:lstStyle/>
        <a:p>
          <a:r>
            <a:rPr lang="en-AU" sz="1100" b="1"/>
            <a:t>What are hydrogen specific regulations?</a:t>
          </a:r>
          <a:endParaRPr lang="en-US" sz="1100"/>
        </a:p>
      </dgm:t>
    </dgm:pt>
    <dgm:pt modelId="{52DB86E7-5016-44C9-99BE-1061E40BBD9E}" type="parTrans" cxnId="{DC550432-0FAC-4029-B3E6-BB28FCC62121}">
      <dgm:prSet/>
      <dgm:spPr/>
      <dgm:t>
        <a:bodyPr/>
        <a:lstStyle/>
        <a:p>
          <a:endParaRPr lang="en-US"/>
        </a:p>
      </dgm:t>
    </dgm:pt>
    <dgm:pt modelId="{E1B078B1-1CDA-4E59-8135-8542F1930964}" type="sibTrans" cxnId="{DC550432-0FAC-4029-B3E6-BB28FCC62121}">
      <dgm:prSet/>
      <dgm:spPr/>
      <dgm:t>
        <a:bodyPr/>
        <a:lstStyle/>
        <a:p>
          <a:endParaRPr lang="en-US"/>
        </a:p>
      </dgm:t>
    </dgm:pt>
    <dgm:pt modelId="{40671EB6-5933-4388-8DCD-4C99B2C6B4A5}">
      <dgm:prSet custT="1"/>
      <dgm:spPr/>
      <dgm:t>
        <a:bodyPr/>
        <a:lstStyle/>
        <a:p>
          <a:r>
            <a:rPr lang="en-AU" sz="1100"/>
            <a:t>Regulations that specifically refer to hydrogen such as the transport of hydrogen as cargo or regulation of hydrogen fuel cell vehicles</a:t>
          </a:r>
          <a:endParaRPr lang="en-US" sz="1100"/>
        </a:p>
      </dgm:t>
    </dgm:pt>
    <dgm:pt modelId="{1949F4A4-D3ED-403B-A334-F019670DCC93}" type="parTrans" cxnId="{B48E4387-F19F-42BF-B7AD-69A9DB074335}">
      <dgm:prSet/>
      <dgm:spPr/>
      <dgm:t>
        <a:bodyPr/>
        <a:lstStyle/>
        <a:p>
          <a:endParaRPr lang="en-US"/>
        </a:p>
      </dgm:t>
    </dgm:pt>
    <dgm:pt modelId="{AE52F70D-47D0-4636-9490-5C0961E52434}" type="sibTrans" cxnId="{B48E4387-F19F-42BF-B7AD-69A9DB074335}">
      <dgm:prSet/>
      <dgm:spPr/>
      <dgm:t>
        <a:bodyPr/>
        <a:lstStyle/>
        <a:p>
          <a:endParaRPr lang="en-US"/>
        </a:p>
      </dgm:t>
    </dgm:pt>
    <dgm:pt modelId="{B20AABD6-E953-48CF-ACE7-ECEC8CF0E0FC}">
      <dgm:prSet custT="1"/>
      <dgm:spPr/>
      <dgm:t>
        <a:bodyPr/>
        <a:lstStyle/>
        <a:p>
          <a:r>
            <a:rPr lang="en-AU" sz="1100"/>
            <a:t>Regulatory obligations that arise due to the nature of the facility producing or using hydrogen which are generic in nature but require a hydrogen specific standard or measure of best practice to demonstrate compliance with the obligation.  For example, waste emissions, air and water from an electrolyser, or the approval of an electrolyser as an appliance, plant or equipment.</a:t>
          </a:r>
          <a:endParaRPr lang="en-US" sz="1100"/>
        </a:p>
      </dgm:t>
    </dgm:pt>
    <dgm:pt modelId="{E800C96E-558C-4FDD-BFBE-C320A7E5AA71}" type="parTrans" cxnId="{FA48E96E-39EC-4E89-A67B-5615C0DCDE7B}">
      <dgm:prSet/>
      <dgm:spPr/>
      <dgm:t>
        <a:bodyPr/>
        <a:lstStyle/>
        <a:p>
          <a:endParaRPr lang="en-US"/>
        </a:p>
      </dgm:t>
    </dgm:pt>
    <dgm:pt modelId="{FE045CD6-6480-40B8-843B-2FB98BEF2423}" type="sibTrans" cxnId="{FA48E96E-39EC-4E89-A67B-5615C0DCDE7B}">
      <dgm:prSet/>
      <dgm:spPr/>
      <dgm:t>
        <a:bodyPr/>
        <a:lstStyle/>
        <a:p>
          <a:endParaRPr lang="en-US"/>
        </a:p>
      </dgm:t>
    </dgm:pt>
    <dgm:pt modelId="{566725F5-F9B1-46EA-A014-7EA53FB8825C}">
      <dgm:prSet custT="1"/>
      <dgm:spPr/>
      <dgm:t>
        <a:bodyPr/>
        <a:lstStyle/>
        <a:p>
          <a:r>
            <a:rPr lang="en-AU" sz="1100" b="1"/>
            <a:t>What are relevant regulations of a general nature?</a:t>
          </a:r>
          <a:endParaRPr lang="en-US" sz="1100"/>
        </a:p>
      </dgm:t>
    </dgm:pt>
    <dgm:pt modelId="{CA25C8C5-91B8-44AD-A49F-755D6A0810BF}" type="parTrans" cxnId="{FA5149ED-4A77-4C34-A3C3-166FB8EF8700}">
      <dgm:prSet/>
      <dgm:spPr/>
      <dgm:t>
        <a:bodyPr/>
        <a:lstStyle/>
        <a:p>
          <a:endParaRPr lang="en-US"/>
        </a:p>
      </dgm:t>
    </dgm:pt>
    <dgm:pt modelId="{1D4CB1BB-E22A-4F73-B1BD-889B5CBE7478}" type="sibTrans" cxnId="{FA5149ED-4A77-4C34-A3C3-166FB8EF8700}">
      <dgm:prSet/>
      <dgm:spPr/>
      <dgm:t>
        <a:bodyPr/>
        <a:lstStyle/>
        <a:p>
          <a:endParaRPr lang="en-US"/>
        </a:p>
      </dgm:t>
    </dgm:pt>
    <dgm:pt modelId="{5F4FA8CE-5356-4176-8E63-F1BC62A12539}">
      <dgm:prSet custT="1"/>
      <dgm:spPr/>
      <dgm:t>
        <a:bodyPr/>
        <a:lstStyle/>
        <a:p>
          <a:r>
            <a:rPr lang="en-AU" sz="1100" dirty="0"/>
            <a:t>Regulatory obligations that arise due to the nature of the facility producing or using hydrogen but are not necessarily only specific to hydrogen: regulatory obligations that are a relevant, important or essential part of a hydrogen project. </a:t>
          </a:r>
          <a:endParaRPr lang="en-US" sz="1100" dirty="0"/>
        </a:p>
      </dgm:t>
    </dgm:pt>
    <dgm:pt modelId="{8C8CBD4F-E6A4-47F8-81E3-CF412927AB51}" type="parTrans" cxnId="{24502942-7E58-4085-9C48-FBDED8417468}">
      <dgm:prSet/>
      <dgm:spPr/>
      <dgm:t>
        <a:bodyPr/>
        <a:lstStyle/>
        <a:p>
          <a:endParaRPr lang="en-US"/>
        </a:p>
      </dgm:t>
    </dgm:pt>
    <dgm:pt modelId="{AFD70743-16C7-432F-B262-B2547575F969}" type="sibTrans" cxnId="{24502942-7E58-4085-9C48-FBDED8417468}">
      <dgm:prSet/>
      <dgm:spPr/>
      <dgm:t>
        <a:bodyPr/>
        <a:lstStyle/>
        <a:p>
          <a:endParaRPr lang="en-US"/>
        </a:p>
      </dgm:t>
    </dgm:pt>
    <dgm:pt modelId="{399E0A2C-E2BD-405C-B22B-8D7B6C63D4F9}">
      <dgm:prSet custT="1"/>
      <dgm:spPr/>
      <dgm:t>
        <a:bodyPr/>
        <a:lstStyle/>
        <a:p>
          <a:r>
            <a:rPr lang="en-AU" sz="1100"/>
            <a:t>There is a new or different application of the regulatory obligation to hydrogen (e.g., because of new use or increased scale) and there is uncertainty in the practical or operational application of regulatory obligations. For example, regulation (such as waste) from a water purification plant. While water purification is not unique to hydrogen production the significance and volume of water input makes regulation of water production highly relevant.</a:t>
          </a:r>
          <a:endParaRPr lang="en-US" sz="1100"/>
        </a:p>
      </dgm:t>
    </dgm:pt>
    <dgm:pt modelId="{74139F2A-A3AB-4C22-8007-E8155A5CB7B2}" type="parTrans" cxnId="{14199D9F-B113-4B17-9479-B68300F7BC1C}">
      <dgm:prSet/>
      <dgm:spPr/>
      <dgm:t>
        <a:bodyPr/>
        <a:lstStyle/>
        <a:p>
          <a:endParaRPr lang="en-US"/>
        </a:p>
      </dgm:t>
    </dgm:pt>
    <dgm:pt modelId="{405CC1D9-E968-4388-91FB-801E0142460E}" type="sibTrans" cxnId="{14199D9F-B113-4B17-9479-B68300F7BC1C}">
      <dgm:prSet/>
      <dgm:spPr/>
      <dgm:t>
        <a:bodyPr/>
        <a:lstStyle/>
        <a:p>
          <a:endParaRPr lang="en-US"/>
        </a:p>
      </dgm:t>
    </dgm:pt>
    <dgm:pt modelId="{67F6EDAF-FE5E-4AB2-91C6-83CDAEA7C42D}">
      <dgm:prSet custT="1"/>
      <dgm:spPr/>
      <dgm:t>
        <a:bodyPr/>
        <a:lstStyle/>
        <a:p>
          <a:r>
            <a:rPr lang="en-AU" sz="1100"/>
            <a:t>Regulatory obligations that are more general in nature but including the obligation in a single location or describing the obligation will provide transparency and assist industry and regulators understand how the obligation applies in the context of hydrogen supply chains.</a:t>
          </a:r>
          <a:endParaRPr lang="en-US" sz="1100"/>
        </a:p>
      </dgm:t>
    </dgm:pt>
    <dgm:pt modelId="{65C4B63B-6015-479C-8D12-396509611CA4}" type="parTrans" cxnId="{AEA54BAF-62D1-4070-A8A4-7C45C72EDFBF}">
      <dgm:prSet/>
      <dgm:spPr/>
      <dgm:t>
        <a:bodyPr/>
        <a:lstStyle/>
        <a:p>
          <a:endParaRPr lang="en-US"/>
        </a:p>
      </dgm:t>
    </dgm:pt>
    <dgm:pt modelId="{F4E61688-C204-43DE-8F8A-988476719BDB}" type="sibTrans" cxnId="{AEA54BAF-62D1-4070-A8A4-7C45C72EDFBF}">
      <dgm:prSet/>
      <dgm:spPr/>
      <dgm:t>
        <a:bodyPr/>
        <a:lstStyle/>
        <a:p>
          <a:endParaRPr lang="en-US"/>
        </a:p>
      </dgm:t>
    </dgm:pt>
    <dgm:pt modelId="{7A6FB996-6400-46CB-AE90-679DE71486E0}" type="pres">
      <dgm:prSet presAssocID="{70A6C789-9489-4A2A-AE44-559BA330BB31}" presName="diagram" presStyleCnt="0">
        <dgm:presLayoutVars>
          <dgm:dir/>
          <dgm:resizeHandles val="exact"/>
        </dgm:presLayoutVars>
      </dgm:prSet>
      <dgm:spPr/>
    </dgm:pt>
    <dgm:pt modelId="{55212563-7E73-4616-8202-748AE110A8B6}" type="pres">
      <dgm:prSet presAssocID="{E6AA1001-66A8-4DDC-BD6F-5C23DEA188BF}" presName="node" presStyleLbl="node1" presStyleIdx="0" presStyleCnt="5" custScaleY="136791" custLinFactNeighborX="-1034" custLinFactNeighborY="-575">
        <dgm:presLayoutVars>
          <dgm:bulletEnabled val="1"/>
        </dgm:presLayoutVars>
      </dgm:prSet>
      <dgm:spPr/>
    </dgm:pt>
    <dgm:pt modelId="{BE4F8A05-D172-439F-9605-0BF06D990064}" type="pres">
      <dgm:prSet presAssocID="{A99A1675-EA15-462E-B8D8-81E093009077}" presName="sibTrans" presStyleCnt="0"/>
      <dgm:spPr/>
    </dgm:pt>
    <dgm:pt modelId="{4A17C85E-F6FD-4FD7-A706-4591B396BEF4}" type="pres">
      <dgm:prSet presAssocID="{DDCBD12D-22D2-4D13-BEFA-D2B2D1F2DE17}" presName="node" presStyleLbl="node1" presStyleIdx="1" presStyleCnt="5" custScaleY="133616" custLinFactNeighborX="-1034" custLinFactNeighborY="-575">
        <dgm:presLayoutVars>
          <dgm:bulletEnabled val="1"/>
        </dgm:presLayoutVars>
      </dgm:prSet>
      <dgm:spPr/>
    </dgm:pt>
    <dgm:pt modelId="{435C0B25-0AC2-4F1E-AAB8-2AED68681C88}" type="pres">
      <dgm:prSet presAssocID="{803B7E28-B3AA-4E58-B87B-C899623BC3CC}" presName="sibTrans" presStyleCnt="0"/>
      <dgm:spPr/>
    </dgm:pt>
    <dgm:pt modelId="{5B1731D6-4666-40F0-B8A1-E47C39D6DD95}" type="pres">
      <dgm:prSet presAssocID="{3FF08791-D430-40AD-97DC-587A240880BE}" presName="node" presStyleLbl="node1" presStyleIdx="2" presStyleCnt="5" custScaleY="133617">
        <dgm:presLayoutVars>
          <dgm:bulletEnabled val="1"/>
        </dgm:presLayoutVars>
      </dgm:prSet>
      <dgm:spPr/>
    </dgm:pt>
    <dgm:pt modelId="{EF86D030-E818-4E2D-ABF4-328D09E1C484}" type="pres">
      <dgm:prSet presAssocID="{39571C7C-836A-4993-9A63-FEC1BA49CDEC}" presName="sibTrans" presStyleCnt="0"/>
      <dgm:spPr/>
    </dgm:pt>
    <dgm:pt modelId="{5D3FF45C-7754-474C-A754-AC7C318BFB89}" type="pres">
      <dgm:prSet presAssocID="{23C1416C-8A8D-4299-A0D3-5FA6F7D3B9BB}" presName="node" presStyleLbl="node1" presStyleIdx="3" presStyleCnt="5" custScaleX="151855" custScaleY="152764" custLinFactNeighborX="-8984" custLinFactNeighborY="516">
        <dgm:presLayoutVars>
          <dgm:bulletEnabled val="1"/>
        </dgm:presLayoutVars>
      </dgm:prSet>
      <dgm:spPr/>
    </dgm:pt>
    <dgm:pt modelId="{35927BFC-6747-427D-A842-BEFA8803F186}" type="pres">
      <dgm:prSet presAssocID="{E1B078B1-1CDA-4E59-8135-8542F1930964}" presName="sibTrans" presStyleCnt="0"/>
      <dgm:spPr/>
    </dgm:pt>
    <dgm:pt modelId="{501183A2-66C5-483D-971A-AF1A9A9E311B}" type="pres">
      <dgm:prSet presAssocID="{566725F5-F9B1-46EA-A014-7EA53FB8825C}" presName="node" presStyleLbl="node1" presStyleIdx="4" presStyleCnt="5" custScaleX="166342" custScaleY="188454" custLinFactNeighborX="-6865" custLinFactNeighborY="-1621">
        <dgm:presLayoutVars>
          <dgm:bulletEnabled val="1"/>
        </dgm:presLayoutVars>
      </dgm:prSet>
      <dgm:spPr/>
    </dgm:pt>
  </dgm:ptLst>
  <dgm:cxnLst>
    <dgm:cxn modelId="{2B33E704-1E51-4C4B-94B2-60535BFDE7D1}" type="presOf" srcId="{566725F5-F9B1-46EA-A014-7EA53FB8825C}" destId="{501183A2-66C5-483D-971A-AF1A9A9E311B}" srcOrd="0" destOrd="0" presId="urn:microsoft.com/office/officeart/2005/8/layout/default"/>
    <dgm:cxn modelId="{DC550432-0FAC-4029-B3E6-BB28FCC62121}" srcId="{70A6C789-9489-4A2A-AE44-559BA330BB31}" destId="{23C1416C-8A8D-4299-A0D3-5FA6F7D3B9BB}" srcOrd="3" destOrd="0" parTransId="{52DB86E7-5016-44C9-99BE-1061E40BBD9E}" sibTransId="{E1B078B1-1CDA-4E59-8135-8542F1930964}"/>
    <dgm:cxn modelId="{DE316B33-C7D1-4CB3-B549-EA4C8F333952}" type="presOf" srcId="{67F6EDAF-FE5E-4AB2-91C6-83CDAEA7C42D}" destId="{501183A2-66C5-483D-971A-AF1A9A9E311B}" srcOrd="0" destOrd="3" presId="urn:microsoft.com/office/officeart/2005/8/layout/default"/>
    <dgm:cxn modelId="{539E4E37-60C2-4197-8A87-667B07822171}" type="presOf" srcId="{DDCBD12D-22D2-4D13-BEFA-D2B2D1F2DE17}" destId="{4A17C85E-F6FD-4FD7-A706-4591B396BEF4}" srcOrd="0" destOrd="0" presId="urn:microsoft.com/office/officeart/2005/8/layout/default"/>
    <dgm:cxn modelId="{A7D4F13F-CEC9-4251-88E4-B4A64A8C80D3}" type="presOf" srcId="{5F4FA8CE-5356-4176-8E63-F1BC62A12539}" destId="{501183A2-66C5-483D-971A-AF1A9A9E311B}" srcOrd="0" destOrd="1" presId="urn:microsoft.com/office/officeart/2005/8/layout/default"/>
    <dgm:cxn modelId="{9BC2C65B-9874-406F-BA4D-566C6725AF98}" type="presOf" srcId="{40671EB6-5933-4388-8DCD-4C99B2C6B4A5}" destId="{5D3FF45C-7754-474C-A754-AC7C318BFB89}" srcOrd="0" destOrd="1" presId="urn:microsoft.com/office/officeart/2005/8/layout/default"/>
    <dgm:cxn modelId="{24502942-7E58-4085-9C48-FBDED8417468}" srcId="{566725F5-F9B1-46EA-A014-7EA53FB8825C}" destId="{5F4FA8CE-5356-4176-8E63-F1BC62A12539}" srcOrd="0" destOrd="0" parTransId="{8C8CBD4F-E6A4-47F8-81E3-CF412927AB51}" sibTransId="{AFD70743-16C7-432F-B262-B2547575F969}"/>
    <dgm:cxn modelId="{FA48E96E-39EC-4E89-A67B-5615C0DCDE7B}" srcId="{23C1416C-8A8D-4299-A0D3-5FA6F7D3B9BB}" destId="{B20AABD6-E953-48CF-ACE7-ECEC8CF0E0FC}" srcOrd="1" destOrd="0" parTransId="{E800C96E-558C-4FDD-BFBE-C320A7E5AA71}" sibTransId="{FE045CD6-6480-40B8-843B-2FB98BEF2423}"/>
    <dgm:cxn modelId="{959E6954-8363-4E71-BDCD-7CEC5B08CE0D}" type="presOf" srcId="{B20AABD6-E953-48CF-ACE7-ECEC8CF0E0FC}" destId="{5D3FF45C-7754-474C-A754-AC7C318BFB89}" srcOrd="0" destOrd="2" presId="urn:microsoft.com/office/officeart/2005/8/layout/default"/>
    <dgm:cxn modelId="{877B1477-843C-426D-A479-BFFB5C7958B7}" type="presOf" srcId="{E6AA1001-66A8-4DDC-BD6F-5C23DEA188BF}" destId="{55212563-7E73-4616-8202-748AE110A8B6}" srcOrd="0" destOrd="0" presId="urn:microsoft.com/office/officeart/2005/8/layout/default"/>
    <dgm:cxn modelId="{93E4D65A-DA7B-4611-B193-3A587310B1DA}" type="presOf" srcId="{23C1416C-8A8D-4299-A0D3-5FA6F7D3B9BB}" destId="{5D3FF45C-7754-474C-A754-AC7C318BFB89}" srcOrd="0" destOrd="0" presId="urn:microsoft.com/office/officeart/2005/8/layout/default"/>
    <dgm:cxn modelId="{B48E4387-F19F-42BF-B7AD-69A9DB074335}" srcId="{23C1416C-8A8D-4299-A0D3-5FA6F7D3B9BB}" destId="{40671EB6-5933-4388-8DCD-4C99B2C6B4A5}" srcOrd="0" destOrd="0" parTransId="{1949F4A4-D3ED-403B-A334-F019670DCC93}" sibTransId="{AE52F70D-47D0-4636-9490-5C0961E52434}"/>
    <dgm:cxn modelId="{5BCF578C-DC3B-4172-BFE0-011CF80641A2}" type="presOf" srcId="{399E0A2C-E2BD-405C-B22B-8D7B6C63D4F9}" destId="{501183A2-66C5-483D-971A-AF1A9A9E311B}" srcOrd="0" destOrd="2" presId="urn:microsoft.com/office/officeart/2005/8/layout/default"/>
    <dgm:cxn modelId="{48C55B9B-2B21-4472-B81C-9C5738AA59AB}" srcId="{70A6C789-9489-4A2A-AE44-559BA330BB31}" destId="{E6AA1001-66A8-4DDC-BD6F-5C23DEA188BF}" srcOrd="0" destOrd="0" parTransId="{B8D618E7-B381-41F0-89C9-50A1904FAB6A}" sibTransId="{A99A1675-EA15-462E-B8D8-81E093009077}"/>
    <dgm:cxn modelId="{14199D9F-B113-4B17-9479-B68300F7BC1C}" srcId="{566725F5-F9B1-46EA-A014-7EA53FB8825C}" destId="{399E0A2C-E2BD-405C-B22B-8D7B6C63D4F9}" srcOrd="1" destOrd="0" parTransId="{74139F2A-A3AB-4C22-8007-E8155A5CB7B2}" sibTransId="{405CC1D9-E968-4388-91FB-801E0142460E}"/>
    <dgm:cxn modelId="{AEA54BAF-62D1-4070-A8A4-7C45C72EDFBF}" srcId="{566725F5-F9B1-46EA-A014-7EA53FB8825C}" destId="{67F6EDAF-FE5E-4AB2-91C6-83CDAEA7C42D}" srcOrd="2" destOrd="0" parTransId="{65C4B63B-6015-479C-8D12-396509611CA4}" sibTransId="{F4E61688-C204-43DE-8F8A-988476719BDB}"/>
    <dgm:cxn modelId="{10D102B6-3F3E-4E79-B0BB-7C6239D0824B}" type="presOf" srcId="{3FF08791-D430-40AD-97DC-587A240880BE}" destId="{5B1731D6-4666-40F0-B8A1-E47C39D6DD95}" srcOrd="0" destOrd="0" presId="urn:microsoft.com/office/officeart/2005/8/layout/default"/>
    <dgm:cxn modelId="{8B610DD2-CDA8-428D-8A39-1E01A268D26E}" type="presOf" srcId="{70A6C789-9489-4A2A-AE44-559BA330BB31}" destId="{7A6FB996-6400-46CB-AE90-679DE71486E0}" srcOrd="0" destOrd="0" presId="urn:microsoft.com/office/officeart/2005/8/layout/default"/>
    <dgm:cxn modelId="{87E437D4-5763-4300-9BAE-348E5F3D866E}" srcId="{70A6C789-9489-4A2A-AE44-559BA330BB31}" destId="{DDCBD12D-22D2-4D13-BEFA-D2B2D1F2DE17}" srcOrd="1" destOrd="0" parTransId="{E231F99C-6EA4-4FA7-BB47-9B5EB7DA6DB3}" sibTransId="{803B7E28-B3AA-4E58-B87B-C899623BC3CC}"/>
    <dgm:cxn modelId="{49B8B2DE-C000-48C6-825F-91690586C49B}" srcId="{70A6C789-9489-4A2A-AE44-559BA330BB31}" destId="{3FF08791-D430-40AD-97DC-587A240880BE}" srcOrd="2" destOrd="0" parTransId="{45FEEFD0-AF96-4130-8E75-40B95D36617B}" sibTransId="{39571C7C-836A-4993-9A63-FEC1BA49CDEC}"/>
    <dgm:cxn modelId="{FA5149ED-4A77-4C34-A3C3-166FB8EF8700}" srcId="{70A6C789-9489-4A2A-AE44-559BA330BB31}" destId="{566725F5-F9B1-46EA-A014-7EA53FB8825C}" srcOrd="4" destOrd="0" parTransId="{CA25C8C5-91B8-44AD-A49F-755D6A0810BF}" sibTransId="{1D4CB1BB-E22A-4F73-B1BD-889B5CBE7478}"/>
    <dgm:cxn modelId="{2FBEAFD2-42DF-46F3-B4D9-2F6549310B39}" type="presParOf" srcId="{7A6FB996-6400-46CB-AE90-679DE71486E0}" destId="{55212563-7E73-4616-8202-748AE110A8B6}" srcOrd="0" destOrd="0" presId="urn:microsoft.com/office/officeart/2005/8/layout/default"/>
    <dgm:cxn modelId="{A9BE2131-F8B8-4418-9885-ED5293E795B2}" type="presParOf" srcId="{7A6FB996-6400-46CB-AE90-679DE71486E0}" destId="{BE4F8A05-D172-439F-9605-0BF06D990064}" srcOrd="1" destOrd="0" presId="urn:microsoft.com/office/officeart/2005/8/layout/default"/>
    <dgm:cxn modelId="{29543042-AEFC-4A9A-90CF-9D4120009DFF}" type="presParOf" srcId="{7A6FB996-6400-46CB-AE90-679DE71486E0}" destId="{4A17C85E-F6FD-4FD7-A706-4591B396BEF4}" srcOrd="2" destOrd="0" presId="urn:microsoft.com/office/officeart/2005/8/layout/default"/>
    <dgm:cxn modelId="{FB0DB420-C308-4E58-B5C5-FE3D8DD6BF6E}" type="presParOf" srcId="{7A6FB996-6400-46CB-AE90-679DE71486E0}" destId="{435C0B25-0AC2-4F1E-AAB8-2AED68681C88}" srcOrd="3" destOrd="0" presId="urn:microsoft.com/office/officeart/2005/8/layout/default"/>
    <dgm:cxn modelId="{36F3CB25-86C9-4DD1-964F-7BA584341652}" type="presParOf" srcId="{7A6FB996-6400-46CB-AE90-679DE71486E0}" destId="{5B1731D6-4666-40F0-B8A1-E47C39D6DD95}" srcOrd="4" destOrd="0" presId="urn:microsoft.com/office/officeart/2005/8/layout/default"/>
    <dgm:cxn modelId="{CC1A8811-7C70-415C-8642-64069B471A26}" type="presParOf" srcId="{7A6FB996-6400-46CB-AE90-679DE71486E0}" destId="{EF86D030-E818-4E2D-ABF4-328D09E1C484}" srcOrd="5" destOrd="0" presId="urn:microsoft.com/office/officeart/2005/8/layout/default"/>
    <dgm:cxn modelId="{1349525F-DBB7-4A5A-BCF5-126E1CBC40DD}" type="presParOf" srcId="{7A6FB996-6400-46CB-AE90-679DE71486E0}" destId="{5D3FF45C-7754-474C-A754-AC7C318BFB89}" srcOrd="6" destOrd="0" presId="urn:microsoft.com/office/officeart/2005/8/layout/default"/>
    <dgm:cxn modelId="{5D724F2B-6F69-42DD-9FAE-83C90DFF5B26}" type="presParOf" srcId="{7A6FB996-6400-46CB-AE90-679DE71486E0}" destId="{35927BFC-6747-427D-A842-BEFA8803F186}" srcOrd="7" destOrd="0" presId="urn:microsoft.com/office/officeart/2005/8/layout/default"/>
    <dgm:cxn modelId="{A84F3B73-C619-4EA4-92AA-C6857B6B1ECD}" type="presParOf" srcId="{7A6FB996-6400-46CB-AE90-679DE71486E0}" destId="{501183A2-66C5-483D-971A-AF1A9A9E31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E52622-84A6-4D86-98E5-E68CE0E5820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84100992-5DBC-4993-B42E-78EB40958866}">
      <dgm:prSet/>
      <dgm:spPr/>
      <dgm:t>
        <a:bodyPr/>
        <a:lstStyle/>
        <a:p>
          <a:r>
            <a:rPr lang="en-AU"/>
            <a:t>We are proposing that sources of ‘best practice’ may include the following:</a:t>
          </a:r>
          <a:endParaRPr lang="en-US"/>
        </a:p>
      </dgm:t>
    </dgm:pt>
    <dgm:pt modelId="{4F8098A5-2FB8-48C2-BBC7-09C1700CD136}" type="parTrans" cxnId="{81A47539-F2D8-458A-A8E3-0191274AABFD}">
      <dgm:prSet/>
      <dgm:spPr/>
      <dgm:t>
        <a:bodyPr/>
        <a:lstStyle/>
        <a:p>
          <a:endParaRPr lang="en-US"/>
        </a:p>
      </dgm:t>
    </dgm:pt>
    <dgm:pt modelId="{645472C1-11E0-4B28-8B5F-E4F69680AD7D}" type="sibTrans" cxnId="{81A47539-F2D8-458A-A8E3-0191274AABFD}">
      <dgm:prSet/>
      <dgm:spPr/>
      <dgm:t>
        <a:bodyPr/>
        <a:lstStyle/>
        <a:p>
          <a:endParaRPr lang="en-US"/>
        </a:p>
      </dgm:t>
    </dgm:pt>
    <dgm:pt modelId="{E51AF5EC-D4EE-4F32-800D-EA34ECE8861F}">
      <dgm:prSet/>
      <dgm:spPr/>
      <dgm:t>
        <a:bodyPr/>
        <a:lstStyle/>
        <a:p>
          <a:r>
            <a:rPr lang="en-AU" dirty="0"/>
            <a:t>Laws and regulations from other jurisdictions.  </a:t>
          </a:r>
          <a:endParaRPr lang="en-US" dirty="0"/>
        </a:p>
      </dgm:t>
    </dgm:pt>
    <dgm:pt modelId="{1C8269E1-C6EF-432A-90E5-A493A58C283F}" type="parTrans" cxnId="{9A19B616-076E-4800-AF1E-F5284C5EB561}">
      <dgm:prSet/>
      <dgm:spPr/>
      <dgm:t>
        <a:bodyPr/>
        <a:lstStyle/>
        <a:p>
          <a:endParaRPr lang="en-US"/>
        </a:p>
      </dgm:t>
    </dgm:pt>
    <dgm:pt modelId="{128EA248-6794-48DE-813A-BD29D820D59B}" type="sibTrans" cxnId="{9A19B616-076E-4800-AF1E-F5284C5EB561}">
      <dgm:prSet/>
      <dgm:spPr/>
      <dgm:t>
        <a:bodyPr/>
        <a:lstStyle/>
        <a:p>
          <a:endParaRPr lang="en-US"/>
        </a:p>
      </dgm:t>
    </dgm:pt>
    <dgm:pt modelId="{D2AE9278-0207-429A-BDE3-95832BE33E6C}">
      <dgm:prSet/>
      <dgm:spPr/>
      <dgm:t>
        <a:bodyPr/>
        <a:lstStyle/>
        <a:p>
          <a:r>
            <a:rPr lang="en-AU" dirty="0"/>
            <a:t>Technical work undertaken by publicly funded technical and research institutions to underpin hydrogen safety regulation (not yet law, regulation or standard)</a:t>
          </a:r>
          <a:endParaRPr lang="en-US" dirty="0"/>
        </a:p>
      </dgm:t>
    </dgm:pt>
    <dgm:pt modelId="{6D8D524F-9898-41D2-A64D-CCD41C793298}" type="parTrans" cxnId="{BEFF7157-C826-4677-9590-D77004C0A727}">
      <dgm:prSet/>
      <dgm:spPr/>
      <dgm:t>
        <a:bodyPr/>
        <a:lstStyle/>
        <a:p>
          <a:endParaRPr lang="en-US"/>
        </a:p>
      </dgm:t>
    </dgm:pt>
    <dgm:pt modelId="{DBCB71F8-A972-4267-A7EA-BE4869344948}" type="sibTrans" cxnId="{BEFF7157-C826-4677-9590-D77004C0A727}">
      <dgm:prSet/>
      <dgm:spPr/>
      <dgm:t>
        <a:bodyPr/>
        <a:lstStyle/>
        <a:p>
          <a:endParaRPr lang="en-US"/>
        </a:p>
      </dgm:t>
    </dgm:pt>
    <dgm:pt modelId="{86F4EE1A-2E26-4822-9AD9-1EB00715A8F5}">
      <dgm:prSet/>
      <dgm:spPr/>
      <dgm:t>
        <a:bodyPr/>
        <a:lstStyle/>
        <a:p>
          <a:r>
            <a:rPr lang="en-AU" dirty="0"/>
            <a:t>A broader range of industry standards bodies to consider whether suitable standards are available, and where multiple standards are available, which is the ‘best’.</a:t>
          </a:r>
          <a:endParaRPr lang="en-US" dirty="0"/>
        </a:p>
      </dgm:t>
    </dgm:pt>
    <dgm:pt modelId="{4509A300-B787-49E4-889E-D37CBCD6F6D4}" type="parTrans" cxnId="{E1958009-7B7F-46D2-B8B2-49ACBB99D77F}">
      <dgm:prSet/>
      <dgm:spPr/>
      <dgm:t>
        <a:bodyPr/>
        <a:lstStyle/>
        <a:p>
          <a:endParaRPr lang="en-US"/>
        </a:p>
      </dgm:t>
    </dgm:pt>
    <dgm:pt modelId="{22A91985-BC94-4AD0-A1E7-DEF447BEBDC7}" type="sibTrans" cxnId="{E1958009-7B7F-46D2-B8B2-49ACBB99D77F}">
      <dgm:prSet/>
      <dgm:spPr/>
      <dgm:t>
        <a:bodyPr/>
        <a:lstStyle/>
        <a:p>
          <a:endParaRPr lang="en-US"/>
        </a:p>
      </dgm:t>
    </dgm:pt>
    <dgm:pt modelId="{1F6F2FEA-FAAC-483D-B6DF-6AC6145BCB92}">
      <dgm:prSet/>
      <dgm:spPr/>
      <dgm:t>
        <a:bodyPr/>
        <a:lstStyle/>
        <a:p>
          <a:r>
            <a:rPr lang="en-AU" dirty="0"/>
            <a:t>Case studies and examples of industry proponent developed ‘safety cases’ or ‘precedential novel regulatory approvals’.</a:t>
          </a:r>
          <a:endParaRPr lang="en-US" dirty="0"/>
        </a:p>
      </dgm:t>
    </dgm:pt>
    <dgm:pt modelId="{45439D50-C9F0-4A3B-A934-12D5D7B1D7F6}" type="parTrans" cxnId="{47BB1B9D-DA24-49CC-849D-8F7CD6A8194C}">
      <dgm:prSet/>
      <dgm:spPr/>
      <dgm:t>
        <a:bodyPr/>
        <a:lstStyle/>
        <a:p>
          <a:endParaRPr lang="en-US"/>
        </a:p>
      </dgm:t>
    </dgm:pt>
    <dgm:pt modelId="{4890135D-E68C-4E73-9758-373DC8C1D014}" type="sibTrans" cxnId="{47BB1B9D-DA24-49CC-849D-8F7CD6A8194C}">
      <dgm:prSet/>
      <dgm:spPr/>
      <dgm:t>
        <a:bodyPr/>
        <a:lstStyle/>
        <a:p>
          <a:endParaRPr lang="en-US"/>
        </a:p>
      </dgm:t>
    </dgm:pt>
    <dgm:pt modelId="{ED839E98-0626-48B0-A602-6E1324ED3F95}" type="pres">
      <dgm:prSet presAssocID="{CBE52622-84A6-4D86-98E5-E68CE0E58205}" presName="linear" presStyleCnt="0">
        <dgm:presLayoutVars>
          <dgm:animLvl val="lvl"/>
          <dgm:resizeHandles val="exact"/>
        </dgm:presLayoutVars>
      </dgm:prSet>
      <dgm:spPr/>
    </dgm:pt>
    <dgm:pt modelId="{D70868E2-2263-4CAD-8BCE-27A1FB38C510}" type="pres">
      <dgm:prSet presAssocID="{84100992-5DBC-4993-B42E-78EB40958866}" presName="parentText" presStyleLbl="node1" presStyleIdx="0" presStyleCnt="1">
        <dgm:presLayoutVars>
          <dgm:chMax val="0"/>
          <dgm:bulletEnabled val="1"/>
        </dgm:presLayoutVars>
      </dgm:prSet>
      <dgm:spPr/>
    </dgm:pt>
    <dgm:pt modelId="{22C27FAE-D110-4B79-8558-ACAC5546D1C4}" type="pres">
      <dgm:prSet presAssocID="{84100992-5DBC-4993-B42E-78EB40958866}" presName="childText" presStyleLbl="revTx" presStyleIdx="0" presStyleCnt="1">
        <dgm:presLayoutVars>
          <dgm:bulletEnabled val="1"/>
        </dgm:presLayoutVars>
      </dgm:prSet>
      <dgm:spPr/>
    </dgm:pt>
  </dgm:ptLst>
  <dgm:cxnLst>
    <dgm:cxn modelId="{E1958009-7B7F-46D2-B8B2-49ACBB99D77F}" srcId="{84100992-5DBC-4993-B42E-78EB40958866}" destId="{86F4EE1A-2E26-4822-9AD9-1EB00715A8F5}" srcOrd="2" destOrd="0" parTransId="{4509A300-B787-49E4-889E-D37CBCD6F6D4}" sibTransId="{22A91985-BC94-4AD0-A1E7-DEF447BEBDC7}"/>
    <dgm:cxn modelId="{4A91A90E-A7A3-4C9C-B483-6D9B99B31396}" type="presOf" srcId="{D2AE9278-0207-429A-BDE3-95832BE33E6C}" destId="{22C27FAE-D110-4B79-8558-ACAC5546D1C4}" srcOrd="0" destOrd="1" presId="urn:microsoft.com/office/officeart/2005/8/layout/vList2"/>
    <dgm:cxn modelId="{9A19B616-076E-4800-AF1E-F5284C5EB561}" srcId="{84100992-5DBC-4993-B42E-78EB40958866}" destId="{E51AF5EC-D4EE-4F32-800D-EA34ECE8861F}" srcOrd="0" destOrd="0" parTransId="{1C8269E1-C6EF-432A-90E5-A493A58C283F}" sibTransId="{128EA248-6794-48DE-813A-BD29D820D59B}"/>
    <dgm:cxn modelId="{81A47539-F2D8-458A-A8E3-0191274AABFD}" srcId="{CBE52622-84A6-4D86-98E5-E68CE0E58205}" destId="{84100992-5DBC-4993-B42E-78EB40958866}" srcOrd="0" destOrd="0" parTransId="{4F8098A5-2FB8-48C2-BBC7-09C1700CD136}" sibTransId="{645472C1-11E0-4B28-8B5F-E4F69680AD7D}"/>
    <dgm:cxn modelId="{BEFF7157-C826-4677-9590-D77004C0A727}" srcId="{84100992-5DBC-4993-B42E-78EB40958866}" destId="{D2AE9278-0207-429A-BDE3-95832BE33E6C}" srcOrd="1" destOrd="0" parTransId="{6D8D524F-9898-41D2-A64D-CCD41C793298}" sibTransId="{DBCB71F8-A972-4267-A7EA-BE4869344948}"/>
    <dgm:cxn modelId="{47BB1B9D-DA24-49CC-849D-8F7CD6A8194C}" srcId="{84100992-5DBC-4993-B42E-78EB40958866}" destId="{1F6F2FEA-FAAC-483D-B6DF-6AC6145BCB92}" srcOrd="3" destOrd="0" parTransId="{45439D50-C9F0-4A3B-A934-12D5D7B1D7F6}" sibTransId="{4890135D-E68C-4E73-9758-373DC8C1D014}"/>
    <dgm:cxn modelId="{B59BDBC7-12D1-46EB-94C8-EED965C4247A}" type="presOf" srcId="{84100992-5DBC-4993-B42E-78EB40958866}" destId="{D70868E2-2263-4CAD-8BCE-27A1FB38C510}" srcOrd="0" destOrd="0" presId="urn:microsoft.com/office/officeart/2005/8/layout/vList2"/>
    <dgm:cxn modelId="{BB7F5ACF-C8F0-4DF9-9DC0-B2F264E13258}" type="presOf" srcId="{CBE52622-84A6-4D86-98E5-E68CE0E58205}" destId="{ED839E98-0626-48B0-A602-6E1324ED3F95}" srcOrd="0" destOrd="0" presId="urn:microsoft.com/office/officeart/2005/8/layout/vList2"/>
    <dgm:cxn modelId="{D89015FC-2AC0-4DA0-A6B0-8F116C79B795}" type="presOf" srcId="{86F4EE1A-2E26-4822-9AD9-1EB00715A8F5}" destId="{22C27FAE-D110-4B79-8558-ACAC5546D1C4}" srcOrd="0" destOrd="2" presId="urn:microsoft.com/office/officeart/2005/8/layout/vList2"/>
    <dgm:cxn modelId="{5506A9FD-A891-4B70-B2E3-3F5A40225EEB}" type="presOf" srcId="{E51AF5EC-D4EE-4F32-800D-EA34ECE8861F}" destId="{22C27FAE-D110-4B79-8558-ACAC5546D1C4}" srcOrd="0" destOrd="0" presId="urn:microsoft.com/office/officeart/2005/8/layout/vList2"/>
    <dgm:cxn modelId="{F205DDFD-036B-465A-9F40-DF20AAD16C9A}" type="presOf" srcId="{1F6F2FEA-FAAC-483D-B6DF-6AC6145BCB92}" destId="{22C27FAE-D110-4B79-8558-ACAC5546D1C4}" srcOrd="0" destOrd="3" presId="urn:microsoft.com/office/officeart/2005/8/layout/vList2"/>
    <dgm:cxn modelId="{B35FE82F-1465-4174-AA37-D9482A1B6710}" type="presParOf" srcId="{ED839E98-0626-48B0-A602-6E1324ED3F95}" destId="{D70868E2-2263-4CAD-8BCE-27A1FB38C510}" srcOrd="0" destOrd="0" presId="urn:microsoft.com/office/officeart/2005/8/layout/vList2"/>
    <dgm:cxn modelId="{3E4E09FD-67F9-4D78-A7F0-77778E43EAE4}" type="presParOf" srcId="{ED839E98-0626-48B0-A602-6E1324ED3F95}" destId="{22C27FAE-D110-4B79-8558-ACAC5546D1C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F86C95-881B-47F1-9516-1A4C56D805A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5726376-588B-4754-BF9C-6708A4A48B1E}">
      <dgm:prSet/>
      <dgm:spPr/>
      <dgm:t>
        <a:bodyPr/>
        <a:lstStyle/>
        <a:p>
          <a:r>
            <a:rPr lang="en-AU" b="1"/>
            <a:t>What components or processes should be included in the project scope for each Code?</a:t>
          </a:r>
          <a:endParaRPr lang="en-US"/>
        </a:p>
      </dgm:t>
    </dgm:pt>
    <dgm:pt modelId="{CB2D6C78-C65B-429E-BFEF-6BEADDCC0BFA}" type="parTrans" cxnId="{BD4D7548-25FF-4FB1-8AEC-1FB45E948641}">
      <dgm:prSet/>
      <dgm:spPr/>
      <dgm:t>
        <a:bodyPr/>
        <a:lstStyle/>
        <a:p>
          <a:endParaRPr lang="en-US"/>
        </a:p>
      </dgm:t>
    </dgm:pt>
    <dgm:pt modelId="{E90D0D83-03F7-4D17-AD6D-CFFF80C6E0CB}" type="sibTrans" cxnId="{BD4D7548-25FF-4FB1-8AEC-1FB45E948641}">
      <dgm:prSet/>
      <dgm:spPr/>
      <dgm:t>
        <a:bodyPr/>
        <a:lstStyle/>
        <a:p>
          <a:endParaRPr lang="en-US"/>
        </a:p>
      </dgm:t>
    </dgm:pt>
    <dgm:pt modelId="{390B560F-5EE6-40E0-BE74-485C89CF29DF}">
      <dgm:prSet/>
      <dgm:spPr/>
      <dgm:t>
        <a:bodyPr/>
        <a:lstStyle/>
        <a:p>
          <a:r>
            <a:rPr lang="en-AU" b="1"/>
            <a:t>What regulatory schemes should be included in each of the Codes?</a:t>
          </a:r>
          <a:endParaRPr lang="en-US"/>
        </a:p>
      </dgm:t>
    </dgm:pt>
    <dgm:pt modelId="{771BE8A8-0E7C-43A9-A2C5-A6553CA94260}" type="parTrans" cxnId="{87A1C2BB-F096-40EB-9860-5B5B682EBA48}">
      <dgm:prSet/>
      <dgm:spPr/>
      <dgm:t>
        <a:bodyPr/>
        <a:lstStyle/>
        <a:p>
          <a:endParaRPr lang="en-US"/>
        </a:p>
      </dgm:t>
    </dgm:pt>
    <dgm:pt modelId="{99849BBB-4CCC-4AE8-A244-E3725214EAC6}" type="sibTrans" cxnId="{87A1C2BB-F096-40EB-9860-5B5B682EBA48}">
      <dgm:prSet/>
      <dgm:spPr/>
      <dgm:t>
        <a:bodyPr/>
        <a:lstStyle/>
        <a:p>
          <a:endParaRPr lang="en-US"/>
        </a:p>
      </dgm:t>
    </dgm:pt>
    <dgm:pt modelId="{130A2648-C947-4208-A4B5-760E85A85AC6}">
      <dgm:prSet/>
      <dgm:spPr/>
      <dgm:t>
        <a:bodyPr/>
        <a:lstStyle/>
        <a:p>
          <a:r>
            <a:rPr lang="en-AU" b="1"/>
            <a:t>What are your regulatory experiences/challenges (approvals and compliance with particular regulatory provisions) applying the current regulatory framework?</a:t>
          </a:r>
          <a:endParaRPr lang="en-US"/>
        </a:p>
      </dgm:t>
    </dgm:pt>
    <dgm:pt modelId="{89FB49E1-6973-4454-BA86-F81AB8293942}" type="parTrans" cxnId="{0348191C-A8E0-49AB-A1D5-D5FE908053D0}">
      <dgm:prSet/>
      <dgm:spPr/>
      <dgm:t>
        <a:bodyPr/>
        <a:lstStyle/>
        <a:p>
          <a:endParaRPr lang="en-US"/>
        </a:p>
      </dgm:t>
    </dgm:pt>
    <dgm:pt modelId="{4A6AEE20-AEE5-4F76-BA8C-BD54ACDC11CF}" type="sibTrans" cxnId="{0348191C-A8E0-49AB-A1D5-D5FE908053D0}">
      <dgm:prSet/>
      <dgm:spPr/>
      <dgm:t>
        <a:bodyPr/>
        <a:lstStyle/>
        <a:p>
          <a:endParaRPr lang="en-US"/>
        </a:p>
      </dgm:t>
    </dgm:pt>
    <dgm:pt modelId="{22C8EDF3-BF7C-4FB3-8D4D-2C5E5CC439B4}">
      <dgm:prSet/>
      <dgm:spPr/>
      <dgm:t>
        <a:bodyPr/>
        <a:lstStyle/>
        <a:p>
          <a:r>
            <a:rPr lang="en-AU" b="1"/>
            <a:t>What sources of best practice are you aware of that could address the specific regulatory issues that you have encountered/anticipated?</a:t>
          </a:r>
          <a:endParaRPr lang="en-US"/>
        </a:p>
      </dgm:t>
    </dgm:pt>
    <dgm:pt modelId="{A2EE5D19-CB80-43F8-B124-2186564F4574}" type="parTrans" cxnId="{1A970F18-311A-4FC9-B90F-D1E1CD0A2C91}">
      <dgm:prSet/>
      <dgm:spPr/>
      <dgm:t>
        <a:bodyPr/>
        <a:lstStyle/>
        <a:p>
          <a:endParaRPr lang="en-US"/>
        </a:p>
      </dgm:t>
    </dgm:pt>
    <dgm:pt modelId="{29D957DD-E5D2-4223-9CC6-3E250B56661B}" type="sibTrans" cxnId="{1A970F18-311A-4FC9-B90F-D1E1CD0A2C91}">
      <dgm:prSet/>
      <dgm:spPr/>
      <dgm:t>
        <a:bodyPr/>
        <a:lstStyle/>
        <a:p>
          <a:endParaRPr lang="en-US"/>
        </a:p>
      </dgm:t>
    </dgm:pt>
    <dgm:pt modelId="{042A3A37-9DCB-4049-8637-EB165C642EE8}" type="pres">
      <dgm:prSet presAssocID="{ECF86C95-881B-47F1-9516-1A4C56D805A8}" presName="root" presStyleCnt="0">
        <dgm:presLayoutVars>
          <dgm:dir/>
          <dgm:resizeHandles val="exact"/>
        </dgm:presLayoutVars>
      </dgm:prSet>
      <dgm:spPr/>
    </dgm:pt>
    <dgm:pt modelId="{D1574002-AF6F-453B-98DA-E8C285D531F0}" type="pres">
      <dgm:prSet presAssocID="{55726376-588B-4754-BF9C-6708A4A48B1E}" presName="compNode" presStyleCnt="0"/>
      <dgm:spPr/>
    </dgm:pt>
    <dgm:pt modelId="{6AA7F2BD-382D-488B-B10F-2646EF5BAC22}" type="pres">
      <dgm:prSet presAssocID="{55726376-588B-4754-BF9C-6708A4A48B1E}" presName="bgRect" presStyleLbl="bgShp" presStyleIdx="0" presStyleCnt="4"/>
      <dgm:spPr/>
    </dgm:pt>
    <dgm:pt modelId="{5443E811-2B7A-4D71-8C93-9ED11F31710D}" type="pres">
      <dgm:prSet presAssocID="{55726376-588B-4754-BF9C-6708A4A48B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EFA3A194-8012-4DE2-A331-0324B8F7CD86}" type="pres">
      <dgm:prSet presAssocID="{55726376-588B-4754-BF9C-6708A4A48B1E}" presName="spaceRect" presStyleCnt="0"/>
      <dgm:spPr/>
    </dgm:pt>
    <dgm:pt modelId="{7C34280D-6E9B-4CD1-BB86-5F1CF324EDAF}" type="pres">
      <dgm:prSet presAssocID="{55726376-588B-4754-BF9C-6708A4A48B1E}" presName="parTx" presStyleLbl="revTx" presStyleIdx="0" presStyleCnt="4">
        <dgm:presLayoutVars>
          <dgm:chMax val="0"/>
          <dgm:chPref val="0"/>
        </dgm:presLayoutVars>
      </dgm:prSet>
      <dgm:spPr/>
    </dgm:pt>
    <dgm:pt modelId="{C092BA4E-0D96-420C-AEE1-E47ACF3974C6}" type="pres">
      <dgm:prSet presAssocID="{E90D0D83-03F7-4D17-AD6D-CFFF80C6E0CB}" presName="sibTrans" presStyleCnt="0"/>
      <dgm:spPr/>
    </dgm:pt>
    <dgm:pt modelId="{B5C0B153-5852-46A0-8453-022A77EF2911}" type="pres">
      <dgm:prSet presAssocID="{390B560F-5EE6-40E0-BE74-485C89CF29DF}" presName="compNode" presStyleCnt="0"/>
      <dgm:spPr/>
    </dgm:pt>
    <dgm:pt modelId="{6AA5EF94-3D1A-4487-A270-A2FF6D6EEF2A}" type="pres">
      <dgm:prSet presAssocID="{390B560F-5EE6-40E0-BE74-485C89CF29DF}" presName="bgRect" presStyleLbl="bgShp" presStyleIdx="1" presStyleCnt="4"/>
      <dgm:spPr/>
    </dgm:pt>
    <dgm:pt modelId="{72999298-B983-4D29-B389-C4DB59EFC153}" type="pres">
      <dgm:prSet presAssocID="{390B560F-5EE6-40E0-BE74-485C89CF29D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ED470613-3DC5-4DC0-8685-BA8745A63F55}" type="pres">
      <dgm:prSet presAssocID="{390B560F-5EE6-40E0-BE74-485C89CF29DF}" presName="spaceRect" presStyleCnt="0"/>
      <dgm:spPr/>
    </dgm:pt>
    <dgm:pt modelId="{BE81CFCD-F91B-48E6-8877-7858803A4CAD}" type="pres">
      <dgm:prSet presAssocID="{390B560F-5EE6-40E0-BE74-485C89CF29DF}" presName="parTx" presStyleLbl="revTx" presStyleIdx="1" presStyleCnt="4">
        <dgm:presLayoutVars>
          <dgm:chMax val="0"/>
          <dgm:chPref val="0"/>
        </dgm:presLayoutVars>
      </dgm:prSet>
      <dgm:spPr/>
    </dgm:pt>
    <dgm:pt modelId="{F61CAD24-3990-4808-9CDA-37EA365A25B3}" type="pres">
      <dgm:prSet presAssocID="{99849BBB-4CCC-4AE8-A244-E3725214EAC6}" presName="sibTrans" presStyleCnt="0"/>
      <dgm:spPr/>
    </dgm:pt>
    <dgm:pt modelId="{A02EF22D-03BA-41CE-BE71-C32D382C2189}" type="pres">
      <dgm:prSet presAssocID="{130A2648-C947-4208-A4B5-760E85A85AC6}" presName="compNode" presStyleCnt="0"/>
      <dgm:spPr/>
    </dgm:pt>
    <dgm:pt modelId="{2F0463E6-EDD4-4290-9777-60B92EA8616B}" type="pres">
      <dgm:prSet presAssocID="{130A2648-C947-4208-A4B5-760E85A85AC6}" presName="bgRect" presStyleLbl="bgShp" presStyleIdx="2" presStyleCnt="4"/>
      <dgm:spPr/>
    </dgm:pt>
    <dgm:pt modelId="{D31BC789-9E93-4A86-BE1F-17655CDD1AAF}" type="pres">
      <dgm:prSet presAssocID="{130A2648-C947-4208-A4B5-760E85A85AC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urt"/>
        </a:ext>
      </dgm:extLst>
    </dgm:pt>
    <dgm:pt modelId="{553AFCBE-9103-463C-9ACB-B4D6DD115DE8}" type="pres">
      <dgm:prSet presAssocID="{130A2648-C947-4208-A4B5-760E85A85AC6}" presName="spaceRect" presStyleCnt="0"/>
      <dgm:spPr/>
    </dgm:pt>
    <dgm:pt modelId="{8860E151-86A8-45E1-A4A3-37831CEFD372}" type="pres">
      <dgm:prSet presAssocID="{130A2648-C947-4208-A4B5-760E85A85AC6}" presName="parTx" presStyleLbl="revTx" presStyleIdx="2" presStyleCnt="4">
        <dgm:presLayoutVars>
          <dgm:chMax val="0"/>
          <dgm:chPref val="0"/>
        </dgm:presLayoutVars>
      </dgm:prSet>
      <dgm:spPr/>
    </dgm:pt>
    <dgm:pt modelId="{2496E985-2AB8-49A5-9239-053C2F00BB8A}" type="pres">
      <dgm:prSet presAssocID="{4A6AEE20-AEE5-4F76-BA8C-BD54ACDC11CF}" presName="sibTrans" presStyleCnt="0"/>
      <dgm:spPr/>
    </dgm:pt>
    <dgm:pt modelId="{503D35F1-A665-45A2-BBA4-2392981447DE}" type="pres">
      <dgm:prSet presAssocID="{22C8EDF3-BF7C-4FB3-8D4D-2C5E5CC439B4}" presName="compNode" presStyleCnt="0"/>
      <dgm:spPr/>
    </dgm:pt>
    <dgm:pt modelId="{369C2BEB-F4D1-4CBB-8E75-F38E994ABAEB}" type="pres">
      <dgm:prSet presAssocID="{22C8EDF3-BF7C-4FB3-8D4D-2C5E5CC439B4}" presName="bgRect" presStyleLbl="bgShp" presStyleIdx="3" presStyleCnt="4"/>
      <dgm:spPr/>
    </dgm:pt>
    <dgm:pt modelId="{ACFFC9DC-DFA3-4DF9-B558-722B0D0D9E7B}" type="pres">
      <dgm:prSet presAssocID="{22C8EDF3-BF7C-4FB3-8D4D-2C5E5CC439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8BC191A1-BD54-4E3D-85B3-F98A0E86C180}" type="pres">
      <dgm:prSet presAssocID="{22C8EDF3-BF7C-4FB3-8D4D-2C5E5CC439B4}" presName="spaceRect" presStyleCnt="0"/>
      <dgm:spPr/>
    </dgm:pt>
    <dgm:pt modelId="{B5B65911-EB29-4134-9D3A-373608A048D8}" type="pres">
      <dgm:prSet presAssocID="{22C8EDF3-BF7C-4FB3-8D4D-2C5E5CC439B4}" presName="parTx" presStyleLbl="revTx" presStyleIdx="3" presStyleCnt="4">
        <dgm:presLayoutVars>
          <dgm:chMax val="0"/>
          <dgm:chPref val="0"/>
        </dgm:presLayoutVars>
      </dgm:prSet>
      <dgm:spPr/>
    </dgm:pt>
  </dgm:ptLst>
  <dgm:cxnLst>
    <dgm:cxn modelId="{1A970F18-311A-4FC9-B90F-D1E1CD0A2C91}" srcId="{ECF86C95-881B-47F1-9516-1A4C56D805A8}" destId="{22C8EDF3-BF7C-4FB3-8D4D-2C5E5CC439B4}" srcOrd="3" destOrd="0" parTransId="{A2EE5D19-CB80-43F8-B124-2186564F4574}" sibTransId="{29D957DD-E5D2-4223-9CC6-3E250B56661B}"/>
    <dgm:cxn modelId="{7BF6061A-7420-45D2-BDAD-C94419288BE3}" type="presOf" srcId="{22C8EDF3-BF7C-4FB3-8D4D-2C5E5CC439B4}" destId="{B5B65911-EB29-4134-9D3A-373608A048D8}" srcOrd="0" destOrd="0" presId="urn:microsoft.com/office/officeart/2018/2/layout/IconVerticalSolidList"/>
    <dgm:cxn modelId="{0348191C-A8E0-49AB-A1D5-D5FE908053D0}" srcId="{ECF86C95-881B-47F1-9516-1A4C56D805A8}" destId="{130A2648-C947-4208-A4B5-760E85A85AC6}" srcOrd="2" destOrd="0" parTransId="{89FB49E1-6973-4454-BA86-F81AB8293942}" sibTransId="{4A6AEE20-AEE5-4F76-BA8C-BD54ACDC11CF}"/>
    <dgm:cxn modelId="{901D241E-8512-4108-8112-491C95B632AC}" type="presOf" srcId="{130A2648-C947-4208-A4B5-760E85A85AC6}" destId="{8860E151-86A8-45E1-A4A3-37831CEFD372}" srcOrd="0" destOrd="0" presId="urn:microsoft.com/office/officeart/2018/2/layout/IconVerticalSolidList"/>
    <dgm:cxn modelId="{52BB4866-F6B7-4FD7-8055-702499850B8F}" type="presOf" srcId="{55726376-588B-4754-BF9C-6708A4A48B1E}" destId="{7C34280D-6E9B-4CD1-BB86-5F1CF324EDAF}" srcOrd="0" destOrd="0" presId="urn:microsoft.com/office/officeart/2018/2/layout/IconVerticalSolidList"/>
    <dgm:cxn modelId="{BD4D7548-25FF-4FB1-8AEC-1FB45E948641}" srcId="{ECF86C95-881B-47F1-9516-1A4C56D805A8}" destId="{55726376-588B-4754-BF9C-6708A4A48B1E}" srcOrd="0" destOrd="0" parTransId="{CB2D6C78-C65B-429E-BFEF-6BEADDCC0BFA}" sibTransId="{E90D0D83-03F7-4D17-AD6D-CFFF80C6E0CB}"/>
    <dgm:cxn modelId="{10DEAC75-1440-48D4-9DFD-90D1E4CF44A4}" type="presOf" srcId="{390B560F-5EE6-40E0-BE74-485C89CF29DF}" destId="{BE81CFCD-F91B-48E6-8877-7858803A4CAD}" srcOrd="0" destOrd="0" presId="urn:microsoft.com/office/officeart/2018/2/layout/IconVerticalSolidList"/>
    <dgm:cxn modelId="{94D997BB-C1DD-4315-9596-35D31593196B}" type="presOf" srcId="{ECF86C95-881B-47F1-9516-1A4C56D805A8}" destId="{042A3A37-9DCB-4049-8637-EB165C642EE8}" srcOrd="0" destOrd="0" presId="urn:microsoft.com/office/officeart/2018/2/layout/IconVerticalSolidList"/>
    <dgm:cxn modelId="{87A1C2BB-F096-40EB-9860-5B5B682EBA48}" srcId="{ECF86C95-881B-47F1-9516-1A4C56D805A8}" destId="{390B560F-5EE6-40E0-BE74-485C89CF29DF}" srcOrd="1" destOrd="0" parTransId="{771BE8A8-0E7C-43A9-A2C5-A6553CA94260}" sibTransId="{99849BBB-4CCC-4AE8-A244-E3725214EAC6}"/>
    <dgm:cxn modelId="{29BE17E6-0C2B-4DD5-9D68-36FB47225502}" type="presParOf" srcId="{042A3A37-9DCB-4049-8637-EB165C642EE8}" destId="{D1574002-AF6F-453B-98DA-E8C285D531F0}" srcOrd="0" destOrd="0" presId="urn:microsoft.com/office/officeart/2018/2/layout/IconVerticalSolidList"/>
    <dgm:cxn modelId="{0F6DD2EE-C5D2-4FB5-8585-8E4FFA0CE054}" type="presParOf" srcId="{D1574002-AF6F-453B-98DA-E8C285D531F0}" destId="{6AA7F2BD-382D-488B-B10F-2646EF5BAC22}" srcOrd="0" destOrd="0" presId="urn:microsoft.com/office/officeart/2018/2/layout/IconVerticalSolidList"/>
    <dgm:cxn modelId="{0B0BB811-6678-4CCD-944C-421AC8A59733}" type="presParOf" srcId="{D1574002-AF6F-453B-98DA-E8C285D531F0}" destId="{5443E811-2B7A-4D71-8C93-9ED11F31710D}" srcOrd="1" destOrd="0" presId="urn:microsoft.com/office/officeart/2018/2/layout/IconVerticalSolidList"/>
    <dgm:cxn modelId="{DE0231D0-B2BB-4809-A57B-088D92F1A3A0}" type="presParOf" srcId="{D1574002-AF6F-453B-98DA-E8C285D531F0}" destId="{EFA3A194-8012-4DE2-A331-0324B8F7CD86}" srcOrd="2" destOrd="0" presId="urn:microsoft.com/office/officeart/2018/2/layout/IconVerticalSolidList"/>
    <dgm:cxn modelId="{64DE1D06-EFF3-40E3-88D1-9F334444FF7A}" type="presParOf" srcId="{D1574002-AF6F-453B-98DA-E8C285D531F0}" destId="{7C34280D-6E9B-4CD1-BB86-5F1CF324EDAF}" srcOrd="3" destOrd="0" presId="urn:microsoft.com/office/officeart/2018/2/layout/IconVerticalSolidList"/>
    <dgm:cxn modelId="{6228B0BB-AFB3-418C-8001-F893E7B3D8CE}" type="presParOf" srcId="{042A3A37-9DCB-4049-8637-EB165C642EE8}" destId="{C092BA4E-0D96-420C-AEE1-E47ACF3974C6}" srcOrd="1" destOrd="0" presId="urn:microsoft.com/office/officeart/2018/2/layout/IconVerticalSolidList"/>
    <dgm:cxn modelId="{E69630DF-6949-41E9-A70F-62177DB6E0CA}" type="presParOf" srcId="{042A3A37-9DCB-4049-8637-EB165C642EE8}" destId="{B5C0B153-5852-46A0-8453-022A77EF2911}" srcOrd="2" destOrd="0" presId="urn:microsoft.com/office/officeart/2018/2/layout/IconVerticalSolidList"/>
    <dgm:cxn modelId="{4D9B4C7E-82A8-4701-B671-DEFDED17833C}" type="presParOf" srcId="{B5C0B153-5852-46A0-8453-022A77EF2911}" destId="{6AA5EF94-3D1A-4487-A270-A2FF6D6EEF2A}" srcOrd="0" destOrd="0" presId="urn:microsoft.com/office/officeart/2018/2/layout/IconVerticalSolidList"/>
    <dgm:cxn modelId="{213F0326-DF3B-45BE-AE9F-F8F11E8E03F2}" type="presParOf" srcId="{B5C0B153-5852-46A0-8453-022A77EF2911}" destId="{72999298-B983-4D29-B389-C4DB59EFC153}" srcOrd="1" destOrd="0" presId="urn:microsoft.com/office/officeart/2018/2/layout/IconVerticalSolidList"/>
    <dgm:cxn modelId="{BA35917F-5573-483D-BC6B-C1D02DE1EFF1}" type="presParOf" srcId="{B5C0B153-5852-46A0-8453-022A77EF2911}" destId="{ED470613-3DC5-4DC0-8685-BA8745A63F55}" srcOrd="2" destOrd="0" presId="urn:microsoft.com/office/officeart/2018/2/layout/IconVerticalSolidList"/>
    <dgm:cxn modelId="{5F1EA08F-3921-4EAB-A8BD-A90417355CC9}" type="presParOf" srcId="{B5C0B153-5852-46A0-8453-022A77EF2911}" destId="{BE81CFCD-F91B-48E6-8877-7858803A4CAD}" srcOrd="3" destOrd="0" presId="urn:microsoft.com/office/officeart/2018/2/layout/IconVerticalSolidList"/>
    <dgm:cxn modelId="{54C3381E-2CEB-41D4-802E-DCEB9E300F5C}" type="presParOf" srcId="{042A3A37-9DCB-4049-8637-EB165C642EE8}" destId="{F61CAD24-3990-4808-9CDA-37EA365A25B3}" srcOrd="3" destOrd="0" presId="urn:microsoft.com/office/officeart/2018/2/layout/IconVerticalSolidList"/>
    <dgm:cxn modelId="{C846B6F6-BEBC-4F83-8D65-3FACE82396A3}" type="presParOf" srcId="{042A3A37-9DCB-4049-8637-EB165C642EE8}" destId="{A02EF22D-03BA-41CE-BE71-C32D382C2189}" srcOrd="4" destOrd="0" presId="urn:microsoft.com/office/officeart/2018/2/layout/IconVerticalSolidList"/>
    <dgm:cxn modelId="{486B9CB6-122E-424E-977E-8CE6ADB8CC9F}" type="presParOf" srcId="{A02EF22D-03BA-41CE-BE71-C32D382C2189}" destId="{2F0463E6-EDD4-4290-9777-60B92EA8616B}" srcOrd="0" destOrd="0" presId="urn:microsoft.com/office/officeart/2018/2/layout/IconVerticalSolidList"/>
    <dgm:cxn modelId="{0342CE5A-DECC-46D1-853E-918074F6DC18}" type="presParOf" srcId="{A02EF22D-03BA-41CE-BE71-C32D382C2189}" destId="{D31BC789-9E93-4A86-BE1F-17655CDD1AAF}" srcOrd="1" destOrd="0" presId="urn:microsoft.com/office/officeart/2018/2/layout/IconVerticalSolidList"/>
    <dgm:cxn modelId="{7DA1AD9B-C015-4EF1-9C19-D43AFF8AF09C}" type="presParOf" srcId="{A02EF22D-03BA-41CE-BE71-C32D382C2189}" destId="{553AFCBE-9103-463C-9ACB-B4D6DD115DE8}" srcOrd="2" destOrd="0" presId="urn:microsoft.com/office/officeart/2018/2/layout/IconVerticalSolidList"/>
    <dgm:cxn modelId="{CD37DA16-8F54-4289-B183-1A02C872E9F2}" type="presParOf" srcId="{A02EF22D-03BA-41CE-BE71-C32D382C2189}" destId="{8860E151-86A8-45E1-A4A3-37831CEFD372}" srcOrd="3" destOrd="0" presId="urn:microsoft.com/office/officeart/2018/2/layout/IconVerticalSolidList"/>
    <dgm:cxn modelId="{9092A8BF-91E7-4D69-B8D9-ACC33B595537}" type="presParOf" srcId="{042A3A37-9DCB-4049-8637-EB165C642EE8}" destId="{2496E985-2AB8-49A5-9239-053C2F00BB8A}" srcOrd="5" destOrd="0" presId="urn:microsoft.com/office/officeart/2018/2/layout/IconVerticalSolidList"/>
    <dgm:cxn modelId="{0AB0B960-BB6C-4F84-9226-30D605EF9FFF}" type="presParOf" srcId="{042A3A37-9DCB-4049-8637-EB165C642EE8}" destId="{503D35F1-A665-45A2-BBA4-2392981447DE}" srcOrd="6" destOrd="0" presId="urn:microsoft.com/office/officeart/2018/2/layout/IconVerticalSolidList"/>
    <dgm:cxn modelId="{19FFF4F3-A65C-47C6-A05B-32677D4D7505}" type="presParOf" srcId="{503D35F1-A665-45A2-BBA4-2392981447DE}" destId="{369C2BEB-F4D1-4CBB-8E75-F38E994ABAEB}" srcOrd="0" destOrd="0" presId="urn:microsoft.com/office/officeart/2018/2/layout/IconVerticalSolidList"/>
    <dgm:cxn modelId="{C9ACFA83-3820-4AEE-90B1-C617ABDAA458}" type="presParOf" srcId="{503D35F1-A665-45A2-BBA4-2392981447DE}" destId="{ACFFC9DC-DFA3-4DF9-B558-722B0D0D9E7B}" srcOrd="1" destOrd="0" presId="urn:microsoft.com/office/officeart/2018/2/layout/IconVerticalSolidList"/>
    <dgm:cxn modelId="{A45243EF-C796-4AE8-AAAB-4B90440F35BA}" type="presParOf" srcId="{503D35F1-A665-45A2-BBA4-2392981447DE}" destId="{8BC191A1-BD54-4E3D-85B3-F98A0E86C180}" srcOrd="2" destOrd="0" presId="urn:microsoft.com/office/officeart/2018/2/layout/IconVerticalSolidList"/>
    <dgm:cxn modelId="{42565CD2-8E06-496E-89A6-C9291AF24B02}" type="presParOf" srcId="{503D35F1-A665-45A2-BBA4-2392981447DE}" destId="{B5B65911-EB29-4134-9D3A-373608A048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A92135-8152-4C92-8AE7-4D952CA5CB2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D064A10-5450-4CEA-9E92-40222495FA22}">
      <dgm:prSet/>
      <dgm:spPr/>
      <dgm:t>
        <a:bodyPr/>
        <a:lstStyle/>
        <a:p>
          <a:pPr>
            <a:lnSpc>
              <a:spcPct val="100000"/>
            </a:lnSpc>
          </a:pPr>
          <a:r>
            <a:rPr lang="en-AU" b="1" dirty="0"/>
            <a:t>Are the current descriptions a useful mechanism to determine scope?</a:t>
          </a:r>
        </a:p>
      </dgm:t>
    </dgm:pt>
    <dgm:pt modelId="{C51A2C42-FA1F-46AF-910D-5B8B54DDB4E2}" type="parTrans" cxnId="{C0C551FE-61BB-4C83-977B-A743D9B1B162}">
      <dgm:prSet/>
      <dgm:spPr/>
      <dgm:t>
        <a:bodyPr/>
        <a:lstStyle/>
        <a:p>
          <a:endParaRPr lang="en-US"/>
        </a:p>
      </dgm:t>
    </dgm:pt>
    <dgm:pt modelId="{4128D56B-BE15-46A9-B5D3-2659B005FA5F}" type="sibTrans" cxnId="{C0C551FE-61BB-4C83-977B-A743D9B1B162}">
      <dgm:prSet/>
      <dgm:spPr/>
      <dgm:t>
        <a:bodyPr/>
        <a:lstStyle/>
        <a:p>
          <a:endParaRPr lang="en-US"/>
        </a:p>
      </dgm:t>
    </dgm:pt>
    <dgm:pt modelId="{3CA3D17A-DED1-4721-A5D4-189D063D9717}">
      <dgm:prSet/>
      <dgm:spPr/>
      <dgm:t>
        <a:bodyPr/>
        <a:lstStyle/>
        <a:p>
          <a:pPr>
            <a:lnSpc>
              <a:spcPct val="100000"/>
            </a:lnSpc>
          </a:pPr>
          <a:r>
            <a:rPr lang="en-AU" b="1" dirty="0"/>
            <a:t>While the descriptions were useful for mapping the regulatory environment, do the descriptions work for the code process? </a:t>
          </a:r>
          <a:endParaRPr lang="en-US" dirty="0"/>
        </a:p>
      </dgm:t>
    </dgm:pt>
    <dgm:pt modelId="{476B1F4F-108C-4F9A-B5A6-D6E4C3C93FD3}" type="parTrans" cxnId="{57E0BA43-6B7C-4B61-B7FA-75484E2E0E13}">
      <dgm:prSet/>
      <dgm:spPr/>
      <dgm:t>
        <a:bodyPr/>
        <a:lstStyle/>
        <a:p>
          <a:endParaRPr lang="en-US"/>
        </a:p>
      </dgm:t>
    </dgm:pt>
    <dgm:pt modelId="{D4F98A3C-CFA3-4B03-AA82-67CBFA5802BC}" type="sibTrans" cxnId="{57E0BA43-6B7C-4B61-B7FA-75484E2E0E13}">
      <dgm:prSet/>
      <dgm:spPr/>
      <dgm:t>
        <a:bodyPr/>
        <a:lstStyle/>
        <a:p>
          <a:endParaRPr lang="en-US"/>
        </a:p>
      </dgm:t>
    </dgm:pt>
    <dgm:pt modelId="{8C3DC590-16E7-48DF-ADCF-F69D0FE67E7B}">
      <dgm:prSet/>
      <dgm:spPr/>
      <dgm:t>
        <a:bodyPr/>
        <a:lstStyle/>
        <a:p>
          <a:pPr>
            <a:lnSpc>
              <a:spcPct val="100000"/>
            </a:lnSpc>
          </a:pPr>
          <a:r>
            <a:rPr lang="en-AU" b="1" dirty="0"/>
            <a:t>Should they include appliances, plant or equipment relevant to the nature of each proposed code?</a:t>
          </a:r>
          <a:endParaRPr lang="en-US" dirty="0"/>
        </a:p>
      </dgm:t>
    </dgm:pt>
    <dgm:pt modelId="{603BF178-B546-431D-910F-8770C9C8A0C0}" type="parTrans" cxnId="{70D23C83-D858-4C03-A7FC-0D77A3B9FB00}">
      <dgm:prSet/>
      <dgm:spPr/>
      <dgm:t>
        <a:bodyPr/>
        <a:lstStyle/>
        <a:p>
          <a:endParaRPr lang="en-US"/>
        </a:p>
      </dgm:t>
    </dgm:pt>
    <dgm:pt modelId="{98997B48-1097-4ACC-85AC-1DA2214353D2}" type="sibTrans" cxnId="{70D23C83-D858-4C03-A7FC-0D77A3B9FB00}">
      <dgm:prSet/>
      <dgm:spPr/>
      <dgm:t>
        <a:bodyPr/>
        <a:lstStyle/>
        <a:p>
          <a:endParaRPr lang="en-US"/>
        </a:p>
      </dgm:t>
    </dgm:pt>
    <dgm:pt modelId="{C4EA6FFB-7DDE-41C0-8CE6-FFB03F482C5C}" type="pres">
      <dgm:prSet presAssocID="{F2A92135-8152-4C92-8AE7-4D952CA5CB29}" presName="root" presStyleCnt="0">
        <dgm:presLayoutVars>
          <dgm:dir/>
          <dgm:resizeHandles val="exact"/>
        </dgm:presLayoutVars>
      </dgm:prSet>
      <dgm:spPr/>
    </dgm:pt>
    <dgm:pt modelId="{3726252D-A7EA-4E73-8EBD-11205EBA0150}" type="pres">
      <dgm:prSet presAssocID="{BD064A10-5450-4CEA-9E92-40222495FA22}" presName="compNode" presStyleCnt="0"/>
      <dgm:spPr/>
    </dgm:pt>
    <dgm:pt modelId="{BE0B9394-0B54-4D88-BA58-406350C206F4}" type="pres">
      <dgm:prSet presAssocID="{BD064A10-5450-4CEA-9E92-40222495FA22}" presName="bgRect" presStyleLbl="bgShp" presStyleIdx="0" presStyleCnt="3"/>
      <dgm:spPr/>
    </dgm:pt>
    <dgm:pt modelId="{492BE792-179B-4C15-A8D0-3E186FEEC622}" type="pres">
      <dgm:prSet presAssocID="{BD064A10-5450-4CEA-9E92-40222495FA2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15CB72E7-4B23-4E4F-836D-4066A516821E}" type="pres">
      <dgm:prSet presAssocID="{BD064A10-5450-4CEA-9E92-40222495FA22}" presName="spaceRect" presStyleCnt="0"/>
      <dgm:spPr/>
    </dgm:pt>
    <dgm:pt modelId="{DE81757E-6F36-4FC1-A163-3DA2CF5470FF}" type="pres">
      <dgm:prSet presAssocID="{BD064A10-5450-4CEA-9E92-40222495FA22}" presName="parTx" presStyleLbl="revTx" presStyleIdx="0" presStyleCnt="3">
        <dgm:presLayoutVars>
          <dgm:chMax val="0"/>
          <dgm:chPref val="0"/>
        </dgm:presLayoutVars>
      </dgm:prSet>
      <dgm:spPr/>
    </dgm:pt>
    <dgm:pt modelId="{C0B37AC0-9AE5-4C9B-91AC-F7FDFE4944B6}" type="pres">
      <dgm:prSet presAssocID="{4128D56B-BE15-46A9-B5D3-2659B005FA5F}" presName="sibTrans" presStyleCnt="0"/>
      <dgm:spPr/>
    </dgm:pt>
    <dgm:pt modelId="{EFD15171-D6B1-412A-AB0D-EF8F244C04BE}" type="pres">
      <dgm:prSet presAssocID="{3CA3D17A-DED1-4721-A5D4-189D063D9717}" presName="compNode" presStyleCnt="0"/>
      <dgm:spPr/>
    </dgm:pt>
    <dgm:pt modelId="{4DF72CE3-AD2B-4A38-8738-09166F014AD2}" type="pres">
      <dgm:prSet presAssocID="{3CA3D17A-DED1-4721-A5D4-189D063D9717}" presName="bgRect" presStyleLbl="bgShp" presStyleIdx="1" presStyleCnt="3"/>
      <dgm:spPr/>
    </dgm:pt>
    <dgm:pt modelId="{EE3A48A1-BB1F-41B3-B8FA-EED2D10EC62D}" type="pres">
      <dgm:prSet presAssocID="{3CA3D17A-DED1-4721-A5D4-189D063D97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terpillar"/>
        </a:ext>
      </dgm:extLst>
    </dgm:pt>
    <dgm:pt modelId="{35546736-C3EB-4089-81E7-039E84A07F6C}" type="pres">
      <dgm:prSet presAssocID="{3CA3D17A-DED1-4721-A5D4-189D063D9717}" presName="spaceRect" presStyleCnt="0"/>
      <dgm:spPr/>
    </dgm:pt>
    <dgm:pt modelId="{82E76E84-1943-404A-B7E3-08BDE5D49C81}" type="pres">
      <dgm:prSet presAssocID="{3CA3D17A-DED1-4721-A5D4-189D063D9717}" presName="parTx" presStyleLbl="revTx" presStyleIdx="1" presStyleCnt="3">
        <dgm:presLayoutVars>
          <dgm:chMax val="0"/>
          <dgm:chPref val="0"/>
        </dgm:presLayoutVars>
      </dgm:prSet>
      <dgm:spPr/>
    </dgm:pt>
    <dgm:pt modelId="{26C60579-6BEE-44B8-95B5-EB3586AFEAAB}" type="pres">
      <dgm:prSet presAssocID="{D4F98A3C-CFA3-4B03-AA82-67CBFA5802BC}" presName="sibTrans" presStyleCnt="0"/>
      <dgm:spPr/>
    </dgm:pt>
    <dgm:pt modelId="{F1460E5E-34A2-4E80-8721-31818DEFAE7A}" type="pres">
      <dgm:prSet presAssocID="{8C3DC590-16E7-48DF-ADCF-F69D0FE67E7B}" presName="compNode" presStyleCnt="0"/>
      <dgm:spPr/>
    </dgm:pt>
    <dgm:pt modelId="{A3518C42-AA4F-475D-AA42-8D71A8F32A9F}" type="pres">
      <dgm:prSet presAssocID="{8C3DC590-16E7-48DF-ADCF-F69D0FE67E7B}" presName="bgRect" presStyleLbl="bgShp" presStyleIdx="2" presStyleCnt="3"/>
      <dgm:spPr/>
    </dgm:pt>
    <dgm:pt modelId="{B0F09204-E434-415B-B93A-4412E91B774C}" type="pres">
      <dgm:prSet presAssocID="{8C3DC590-16E7-48DF-ADCF-F69D0FE67E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DDBE8627-A718-4763-91DC-7B47AEDFCBFA}" type="pres">
      <dgm:prSet presAssocID="{8C3DC590-16E7-48DF-ADCF-F69D0FE67E7B}" presName="spaceRect" presStyleCnt="0"/>
      <dgm:spPr/>
    </dgm:pt>
    <dgm:pt modelId="{11E44D5E-9961-4B3F-8151-0D4FBC14D82C}" type="pres">
      <dgm:prSet presAssocID="{8C3DC590-16E7-48DF-ADCF-F69D0FE67E7B}" presName="parTx" presStyleLbl="revTx" presStyleIdx="2" presStyleCnt="3">
        <dgm:presLayoutVars>
          <dgm:chMax val="0"/>
          <dgm:chPref val="0"/>
        </dgm:presLayoutVars>
      </dgm:prSet>
      <dgm:spPr/>
    </dgm:pt>
  </dgm:ptLst>
  <dgm:cxnLst>
    <dgm:cxn modelId="{87DBB434-C1AD-43C3-B715-E039A6D7E023}" type="presOf" srcId="{F2A92135-8152-4C92-8AE7-4D952CA5CB29}" destId="{C4EA6FFB-7DDE-41C0-8CE6-FFB03F482C5C}" srcOrd="0" destOrd="0" presId="urn:microsoft.com/office/officeart/2018/2/layout/IconVerticalSolidList"/>
    <dgm:cxn modelId="{57E0BA43-6B7C-4B61-B7FA-75484E2E0E13}" srcId="{F2A92135-8152-4C92-8AE7-4D952CA5CB29}" destId="{3CA3D17A-DED1-4721-A5D4-189D063D9717}" srcOrd="1" destOrd="0" parTransId="{476B1F4F-108C-4F9A-B5A6-D6E4C3C93FD3}" sibTransId="{D4F98A3C-CFA3-4B03-AA82-67CBFA5802BC}"/>
    <dgm:cxn modelId="{D865D043-360C-4BF4-913B-FC552AB9B30A}" type="presOf" srcId="{8C3DC590-16E7-48DF-ADCF-F69D0FE67E7B}" destId="{11E44D5E-9961-4B3F-8151-0D4FBC14D82C}" srcOrd="0" destOrd="0" presId="urn:microsoft.com/office/officeart/2018/2/layout/IconVerticalSolidList"/>
    <dgm:cxn modelId="{62DB2373-296F-4672-A1EE-0A8B358AFA60}" type="presOf" srcId="{BD064A10-5450-4CEA-9E92-40222495FA22}" destId="{DE81757E-6F36-4FC1-A163-3DA2CF5470FF}" srcOrd="0" destOrd="0" presId="urn:microsoft.com/office/officeart/2018/2/layout/IconVerticalSolidList"/>
    <dgm:cxn modelId="{70D23C83-D858-4C03-A7FC-0D77A3B9FB00}" srcId="{F2A92135-8152-4C92-8AE7-4D952CA5CB29}" destId="{8C3DC590-16E7-48DF-ADCF-F69D0FE67E7B}" srcOrd="2" destOrd="0" parTransId="{603BF178-B546-431D-910F-8770C9C8A0C0}" sibTransId="{98997B48-1097-4ACC-85AC-1DA2214353D2}"/>
    <dgm:cxn modelId="{2A2926DC-7C3F-41D3-85E3-286AEC1BF6FB}" type="presOf" srcId="{3CA3D17A-DED1-4721-A5D4-189D063D9717}" destId="{82E76E84-1943-404A-B7E3-08BDE5D49C81}" srcOrd="0" destOrd="0" presId="urn:microsoft.com/office/officeart/2018/2/layout/IconVerticalSolidList"/>
    <dgm:cxn modelId="{C0C551FE-61BB-4C83-977B-A743D9B1B162}" srcId="{F2A92135-8152-4C92-8AE7-4D952CA5CB29}" destId="{BD064A10-5450-4CEA-9E92-40222495FA22}" srcOrd="0" destOrd="0" parTransId="{C51A2C42-FA1F-46AF-910D-5B8B54DDB4E2}" sibTransId="{4128D56B-BE15-46A9-B5D3-2659B005FA5F}"/>
    <dgm:cxn modelId="{9B7EAED3-87D4-4E79-B7A2-BD24E8F909A3}" type="presParOf" srcId="{C4EA6FFB-7DDE-41C0-8CE6-FFB03F482C5C}" destId="{3726252D-A7EA-4E73-8EBD-11205EBA0150}" srcOrd="0" destOrd="0" presId="urn:microsoft.com/office/officeart/2018/2/layout/IconVerticalSolidList"/>
    <dgm:cxn modelId="{6202C08E-3B2A-4F6D-83BA-A6B2A4FBCCF4}" type="presParOf" srcId="{3726252D-A7EA-4E73-8EBD-11205EBA0150}" destId="{BE0B9394-0B54-4D88-BA58-406350C206F4}" srcOrd="0" destOrd="0" presId="urn:microsoft.com/office/officeart/2018/2/layout/IconVerticalSolidList"/>
    <dgm:cxn modelId="{0F60D6A0-ECEF-44BD-8502-A79C0A805A7E}" type="presParOf" srcId="{3726252D-A7EA-4E73-8EBD-11205EBA0150}" destId="{492BE792-179B-4C15-A8D0-3E186FEEC622}" srcOrd="1" destOrd="0" presId="urn:microsoft.com/office/officeart/2018/2/layout/IconVerticalSolidList"/>
    <dgm:cxn modelId="{D61D5BAB-705E-4D69-831E-3E1FE697A880}" type="presParOf" srcId="{3726252D-A7EA-4E73-8EBD-11205EBA0150}" destId="{15CB72E7-4B23-4E4F-836D-4066A516821E}" srcOrd="2" destOrd="0" presId="urn:microsoft.com/office/officeart/2018/2/layout/IconVerticalSolidList"/>
    <dgm:cxn modelId="{2754B437-0ACB-41D2-AFE8-DB33A01CC72C}" type="presParOf" srcId="{3726252D-A7EA-4E73-8EBD-11205EBA0150}" destId="{DE81757E-6F36-4FC1-A163-3DA2CF5470FF}" srcOrd="3" destOrd="0" presId="urn:microsoft.com/office/officeart/2018/2/layout/IconVerticalSolidList"/>
    <dgm:cxn modelId="{89A3CBBA-C4C0-44E3-A666-4EA7A665BC54}" type="presParOf" srcId="{C4EA6FFB-7DDE-41C0-8CE6-FFB03F482C5C}" destId="{C0B37AC0-9AE5-4C9B-91AC-F7FDFE4944B6}" srcOrd="1" destOrd="0" presId="urn:microsoft.com/office/officeart/2018/2/layout/IconVerticalSolidList"/>
    <dgm:cxn modelId="{B39B7E8D-5D90-48E7-9AA2-FE6347852A94}" type="presParOf" srcId="{C4EA6FFB-7DDE-41C0-8CE6-FFB03F482C5C}" destId="{EFD15171-D6B1-412A-AB0D-EF8F244C04BE}" srcOrd="2" destOrd="0" presId="urn:microsoft.com/office/officeart/2018/2/layout/IconVerticalSolidList"/>
    <dgm:cxn modelId="{606E2353-5103-4942-8159-DE3BD0F5A685}" type="presParOf" srcId="{EFD15171-D6B1-412A-AB0D-EF8F244C04BE}" destId="{4DF72CE3-AD2B-4A38-8738-09166F014AD2}" srcOrd="0" destOrd="0" presId="urn:microsoft.com/office/officeart/2018/2/layout/IconVerticalSolidList"/>
    <dgm:cxn modelId="{2B0BB5C0-AE99-4E70-97D5-A419F8454DBF}" type="presParOf" srcId="{EFD15171-D6B1-412A-AB0D-EF8F244C04BE}" destId="{EE3A48A1-BB1F-41B3-B8FA-EED2D10EC62D}" srcOrd="1" destOrd="0" presId="urn:microsoft.com/office/officeart/2018/2/layout/IconVerticalSolidList"/>
    <dgm:cxn modelId="{AB2715F6-A5A5-4882-BD2D-89C8CD5FEBC0}" type="presParOf" srcId="{EFD15171-D6B1-412A-AB0D-EF8F244C04BE}" destId="{35546736-C3EB-4089-81E7-039E84A07F6C}" srcOrd="2" destOrd="0" presId="urn:microsoft.com/office/officeart/2018/2/layout/IconVerticalSolidList"/>
    <dgm:cxn modelId="{7EB8E69D-42E7-499F-A64B-0C209D562646}" type="presParOf" srcId="{EFD15171-D6B1-412A-AB0D-EF8F244C04BE}" destId="{82E76E84-1943-404A-B7E3-08BDE5D49C81}" srcOrd="3" destOrd="0" presId="urn:microsoft.com/office/officeart/2018/2/layout/IconVerticalSolidList"/>
    <dgm:cxn modelId="{F0F9D723-392B-477A-942D-B2F8E66BA47C}" type="presParOf" srcId="{C4EA6FFB-7DDE-41C0-8CE6-FFB03F482C5C}" destId="{26C60579-6BEE-44B8-95B5-EB3586AFEAAB}" srcOrd="3" destOrd="0" presId="urn:microsoft.com/office/officeart/2018/2/layout/IconVerticalSolidList"/>
    <dgm:cxn modelId="{02BCCC9A-F146-4A26-BDF3-391231AF1825}" type="presParOf" srcId="{C4EA6FFB-7DDE-41C0-8CE6-FFB03F482C5C}" destId="{F1460E5E-34A2-4E80-8721-31818DEFAE7A}" srcOrd="4" destOrd="0" presId="urn:microsoft.com/office/officeart/2018/2/layout/IconVerticalSolidList"/>
    <dgm:cxn modelId="{102F11C7-E729-4CE0-B68F-D5439AC38911}" type="presParOf" srcId="{F1460E5E-34A2-4E80-8721-31818DEFAE7A}" destId="{A3518C42-AA4F-475D-AA42-8D71A8F32A9F}" srcOrd="0" destOrd="0" presId="urn:microsoft.com/office/officeart/2018/2/layout/IconVerticalSolidList"/>
    <dgm:cxn modelId="{D1A5DF23-42BC-4C68-ADC0-84D89DA5DA14}" type="presParOf" srcId="{F1460E5E-34A2-4E80-8721-31818DEFAE7A}" destId="{B0F09204-E434-415B-B93A-4412E91B774C}" srcOrd="1" destOrd="0" presId="urn:microsoft.com/office/officeart/2018/2/layout/IconVerticalSolidList"/>
    <dgm:cxn modelId="{66091737-807F-44D5-8759-531457B90D71}" type="presParOf" srcId="{F1460E5E-34A2-4E80-8721-31818DEFAE7A}" destId="{DDBE8627-A718-4763-91DC-7B47AEDFCBFA}" srcOrd="2" destOrd="0" presId="urn:microsoft.com/office/officeart/2018/2/layout/IconVerticalSolidList"/>
    <dgm:cxn modelId="{6F5EB81C-5E0C-4CDF-B235-197D71AD3387}" type="presParOf" srcId="{F1460E5E-34A2-4E80-8721-31818DEFAE7A}" destId="{11E44D5E-9961-4B3F-8151-0D4FBC14D8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8B8D5E-372D-48DE-8882-1955CE84F37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FE50A718-C154-416C-B78E-DF89164D63FC}">
      <dgm:prSet custT="1"/>
      <dgm:spPr/>
      <dgm:t>
        <a:bodyPr/>
        <a:lstStyle/>
        <a:p>
          <a:r>
            <a:rPr lang="en-AU" sz="1200" b="1" dirty="0"/>
            <a:t>Are the current descriptions a useful mechanism to determine scope?</a:t>
          </a:r>
          <a:endParaRPr lang="en-AU" sz="1200" dirty="0"/>
        </a:p>
      </dgm:t>
    </dgm:pt>
    <dgm:pt modelId="{1C1EEB34-0D14-45FB-9170-68DBF8CBAC24}" type="parTrans" cxnId="{704820AE-632A-4663-A03F-F425F248C73E}">
      <dgm:prSet/>
      <dgm:spPr/>
      <dgm:t>
        <a:bodyPr/>
        <a:lstStyle/>
        <a:p>
          <a:endParaRPr lang="en-AU"/>
        </a:p>
      </dgm:t>
    </dgm:pt>
    <dgm:pt modelId="{2D3DE955-888E-41FF-81C0-062E40A0C1DC}" type="sibTrans" cxnId="{704820AE-632A-4663-A03F-F425F248C73E}">
      <dgm:prSet/>
      <dgm:spPr/>
      <dgm:t>
        <a:bodyPr/>
        <a:lstStyle/>
        <a:p>
          <a:endParaRPr lang="en-AU"/>
        </a:p>
      </dgm:t>
    </dgm:pt>
    <dgm:pt modelId="{1C4A05EF-4AB3-4412-9B18-4F5CE4C06BA3}">
      <dgm:prSet custT="1"/>
      <dgm:spPr/>
      <dgm:t>
        <a:bodyPr/>
        <a:lstStyle/>
        <a:p>
          <a:r>
            <a:rPr lang="en-AU" sz="1200" b="1" dirty="0"/>
            <a:t>While the descriptions were useful for mapping the regulatory environment, do the descriptions work for the code process? </a:t>
          </a:r>
          <a:endParaRPr lang="en-US" sz="1200" dirty="0"/>
        </a:p>
      </dgm:t>
    </dgm:pt>
    <dgm:pt modelId="{F29AE915-974D-4095-B3BA-8BE88EBEFF87}" type="parTrans" cxnId="{758CF7A0-1AEF-4F5C-84D4-89DE97961E16}">
      <dgm:prSet/>
      <dgm:spPr/>
      <dgm:t>
        <a:bodyPr/>
        <a:lstStyle/>
        <a:p>
          <a:endParaRPr lang="en-AU"/>
        </a:p>
      </dgm:t>
    </dgm:pt>
    <dgm:pt modelId="{0BF65B68-83E7-4A45-941D-92AA829BE1BB}" type="sibTrans" cxnId="{758CF7A0-1AEF-4F5C-84D4-89DE97961E16}">
      <dgm:prSet/>
      <dgm:spPr/>
      <dgm:t>
        <a:bodyPr/>
        <a:lstStyle/>
        <a:p>
          <a:endParaRPr lang="en-AU"/>
        </a:p>
      </dgm:t>
    </dgm:pt>
    <dgm:pt modelId="{37DCFDEF-54ED-4841-9CFB-8DF24DF7E91E}">
      <dgm:prSet custT="1"/>
      <dgm:spPr/>
      <dgm:t>
        <a:bodyPr/>
        <a:lstStyle/>
        <a:p>
          <a:r>
            <a:rPr lang="en-AU" sz="1200" b="1" dirty="0"/>
            <a:t>Should they include appliances, plant or equipment relevant to the nature of each proposed code?</a:t>
          </a:r>
          <a:endParaRPr lang="en-US" sz="1200" dirty="0"/>
        </a:p>
      </dgm:t>
    </dgm:pt>
    <dgm:pt modelId="{AC966D87-B3A2-4138-9F8E-0F5F27D27F56}" type="parTrans" cxnId="{A938796C-614F-47E2-8E55-9242D167E801}">
      <dgm:prSet/>
      <dgm:spPr/>
      <dgm:t>
        <a:bodyPr/>
        <a:lstStyle/>
        <a:p>
          <a:endParaRPr lang="en-AU"/>
        </a:p>
      </dgm:t>
    </dgm:pt>
    <dgm:pt modelId="{671C1DD0-4D6A-4561-BC5E-486CA404060F}" type="sibTrans" cxnId="{A938796C-614F-47E2-8E55-9242D167E801}">
      <dgm:prSet/>
      <dgm:spPr/>
      <dgm:t>
        <a:bodyPr/>
        <a:lstStyle/>
        <a:p>
          <a:endParaRPr lang="en-AU"/>
        </a:p>
      </dgm:t>
    </dgm:pt>
    <dgm:pt modelId="{69116BBA-330A-46D6-97B3-8D41D93C229C}" type="pres">
      <dgm:prSet presAssocID="{BB8B8D5E-372D-48DE-8882-1955CE84F378}" presName="diagram" presStyleCnt="0">
        <dgm:presLayoutVars>
          <dgm:dir/>
          <dgm:resizeHandles val="exact"/>
        </dgm:presLayoutVars>
      </dgm:prSet>
      <dgm:spPr/>
    </dgm:pt>
    <dgm:pt modelId="{DD4C7C7A-A822-4DDF-B1DA-56E9BFD69D67}" type="pres">
      <dgm:prSet presAssocID="{FE50A718-C154-416C-B78E-DF89164D63FC}" presName="node" presStyleLbl="node1" presStyleIdx="0" presStyleCnt="3" custScaleX="163791" custLinFactNeighborY="-889">
        <dgm:presLayoutVars>
          <dgm:bulletEnabled val="1"/>
        </dgm:presLayoutVars>
      </dgm:prSet>
      <dgm:spPr/>
    </dgm:pt>
    <dgm:pt modelId="{8967A99E-DC78-4029-A635-D7FA91D86DA5}" type="pres">
      <dgm:prSet presAssocID="{2D3DE955-888E-41FF-81C0-062E40A0C1DC}" presName="sibTrans" presStyleCnt="0"/>
      <dgm:spPr/>
    </dgm:pt>
    <dgm:pt modelId="{EBD1132E-1511-43D4-B40C-7DF99AA225A2}" type="pres">
      <dgm:prSet presAssocID="{1C4A05EF-4AB3-4412-9B18-4F5CE4C06BA3}" presName="node" presStyleLbl="node1" presStyleIdx="1" presStyleCnt="3" custScaleX="185641" custLinFactNeighborY="1006">
        <dgm:presLayoutVars>
          <dgm:bulletEnabled val="1"/>
        </dgm:presLayoutVars>
      </dgm:prSet>
      <dgm:spPr/>
    </dgm:pt>
    <dgm:pt modelId="{737874BB-BE11-4682-AC81-0960CB1467E5}" type="pres">
      <dgm:prSet presAssocID="{0BF65B68-83E7-4A45-941D-92AA829BE1BB}" presName="sibTrans" presStyleCnt="0"/>
      <dgm:spPr/>
    </dgm:pt>
    <dgm:pt modelId="{07308192-A4DB-4831-838F-9FFE8852B615}" type="pres">
      <dgm:prSet presAssocID="{37DCFDEF-54ED-4841-9CFB-8DF24DF7E91E}" presName="node" presStyleLbl="node1" presStyleIdx="2" presStyleCnt="3" custScaleX="155364">
        <dgm:presLayoutVars>
          <dgm:bulletEnabled val="1"/>
        </dgm:presLayoutVars>
      </dgm:prSet>
      <dgm:spPr/>
    </dgm:pt>
  </dgm:ptLst>
  <dgm:cxnLst>
    <dgm:cxn modelId="{A938796C-614F-47E2-8E55-9242D167E801}" srcId="{BB8B8D5E-372D-48DE-8882-1955CE84F378}" destId="{37DCFDEF-54ED-4841-9CFB-8DF24DF7E91E}" srcOrd="2" destOrd="0" parTransId="{AC966D87-B3A2-4138-9F8E-0F5F27D27F56}" sibTransId="{671C1DD0-4D6A-4561-BC5E-486CA404060F}"/>
    <dgm:cxn modelId="{9D765F74-3CDA-4163-A1FC-B08690D369A1}" type="presOf" srcId="{FE50A718-C154-416C-B78E-DF89164D63FC}" destId="{DD4C7C7A-A822-4DDF-B1DA-56E9BFD69D67}" srcOrd="0" destOrd="0" presId="urn:microsoft.com/office/officeart/2005/8/layout/default"/>
    <dgm:cxn modelId="{D26C1986-FC6A-4D84-9897-B3E0CEC012F9}" type="presOf" srcId="{BB8B8D5E-372D-48DE-8882-1955CE84F378}" destId="{69116BBA-330A-46D6-97B3-8D41D93C229C}" srcOrd="0" destOrd="0" presId="urn:microsoft.com/office/officeart/2005/8/layout/default"/>
    <dgm:cxn modelId="{E5A2E699-D14A-465E-B78A-D061F062F23C}" type="presOf" srcId="{37DCFDEF-54ED-4841-9CFB-8DF24DF7E91E}" destId="{07308192-A4DB-4831-838F-9FFE8852B615}" srcOrd="0" destOrd="0" presId="urn:microsoft.com/office/officeart/2005/8/layout/default"/>
    <dgm:cxn modelId="{758CF7A0-1AEF-4F5C-84D4-89DE97961E16}" srcId="{BB8B8D5E-372D-48DE-8882-1955CE84F378}" destId="{1C4A05EF-4AB3-4412-9B18-4F5CE4C06BA3}" srcOrd="1" destOrd="0" parTransId="{F29AE915-974D-4095-B3BA-8BE88EBEFF87}" sibTransId="{0BF65B68-83E7-4A45-941D-92AA829BE1BB}"/>
    <dgm:cxn modelId="{704820AE-632A-4663-A03F-F425F248C73E}" srcId="{BB8B8D5E-372D-48DE-8882-1955CE84F378}" destId="{FE50A718-C154-416C-B78E-DF89164D63FC}" srcOrd="0" destOrd="0" parTransId="{1C1EEB34-0D14-45FB-9170-68DBF8CBAC24}" sibTransId="{2D3DE955-888E-41FF-81C0-062E40A0C1DC}"/>
    <dgm:cxn modelId="{F53DBED0-09AA-4163-A49E-B50BF273A69A}" type="presOf" srcId="{1C4A05EF-4AB3-4412-9B18-4F5CE4C06BA3}" destId="{EBD1132E-1511-43D4-B40C-7DF99AA225A2}" srcOrd="0" destOrd="0" presId="urn:microsoft.com/office/officeart/2005/8/layout/default"/>
    <dgm:cxn modelId="{2A2C42A3-0640-4ABC-A8DC-3B91EBDF4EAB}" type="presParOf" srcId="{69116BBA-330A-46D6-97B3-8D41D93C229C}" destId="{DD4C7C7A-A822-4DDF-B1DA-56E9BFD69D67}" srcOrd="0" destOrd="0" presId="urn:microsoft.com/office/officeart/2005/8/layout/default"/>
    <dgm:cxn modelId="{77A960A9-BBF1-45B4-8ABA-05A7485A088D}" type="presParOf" srcId="{69116BBA-330A-46D6-97B3-8D41D93C229C}" destId="{8967A99E-DC78-4029-A635-D7FA91D86DA5}" srcOrd="1" destOrd="0" presId="urn:microsoft.com/office/officeart/2005/8/layout/default"/>
    <dgm:cxn modelId="{37DF0F76-1633-4118-85A8-FCD6AF5DCA8A}" type="presParOf" srcId="{69116BBA-330A-46D6-97B3-8D41D93C229C}" destId="{EBD1132E-1511-43D4-B40C-7DF99AA225A2}" srcOrd="2" destOrd="0" presId="urn:microsoft.com/office/officeart/2005/8/layout/default"/>
    <dgm:cxn modelId="{FC46144A-CD07-4812-B111-6F0A3D144829}" type="presParOf" srcId="{69116BBA-330A-46D6-97B3-8D41D93C229C}" destId="{737874BB-BE11-4682-AC81-0960CB1467E5}" srcOrd="3" destOrd="0" presId="urn:microsoft.com/office/officeart/2005/8/layout/default"/>
    <dgm:cxn modelId="{40E67EE0-4556-49DB-B697-FD4CA0C9F62C}" type="presParOf" srcId="{69116BBA-330A-46D6-97B3-8D41D93C229C}" destId="{07308192-A4DB-4831-838F-9FFE8852B61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AC211-209B-4EE2-8A8E-583D70DCF3BE}">
      <dsp:nvSpPr>
        <dsp:cNvPr id="0" name=""/>
        <dsp:cNvSpPr/>
      </dsp:nvSpPr>
      <dsp:spPr>
        <a:xfrm>
          <a:off x="0" y="916013"/>
          <a:ext cx="7802118" cy="352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D122C-C1C5-4408-9CAE-CA1B453CF914}">
      <dsp:nvSpPr>
        <dsp:cNvPr id="0" name=""/>
        <dsp:cNvSpPr/>
      </dsp:nvSpPr>
      <dsp:spPr>
        <a:xfrm>
          <a:off x="389724" y="29834"/>
          <a:ext cx="5708168" cy="10928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431" tIns="0" rIns="206431" bIns="0" numCol="1" spcCol="1270" anchor="ctr" anchorCtr="0">
          <a:noAutofit/>
        </a:bodyPr>
        <a:lstStyle/>
        <a:p>
          <a:pPr marL="0" lvl="0" indent="0" algn="l" defTabSz="622300">
            <a:lnSpc>
              <a:spcPct val="90000"/>
            </a:lnSpc>
            <a:spcBef>
              <a:spcPct val="0"/>
            </a:spcBef>
            <a:spcAft>
              <a:spcPct val="35000"/>
            </a:spcAft>
            <a:buNone/>
          </a:pPr>
          <a:r>
            <a:rPr lang="en-AU" sz="1400" kern="1200"/>
            <a:t>Commitment under the National Hydrogen Strategy 2019</a:t>
          </a:r>
        </a:p>
      </dsp:txBody>
      <dsp:txXfrm>
        <a:off x="443071" y="83181"/>
        <a:ext cx="5601474" cy="986125"/>
      </dsp:txXfrm>
    </dsp:sp>
    <dsp:sp modelId="{B1645859-4F80-4666-90C6-7542B0EE139E}">
      <dsp:nvSpPr>
        <dsp:cNvPr id="0" name=""/>
        <dsp:cNvSpPr/>
      </dsp:nvSpPr>
      <dsp:spPr>
        <a:xfrm>
          <a:off x="0" y="1663705"/>
          <a:ext cx="7802118" cy="352800"/>
        </a:xfrm>
        <a:prstGeom prst="rect">
          <a:avLst/>
        </a:prstGeom>
        <a:solidFill>
          <a:schemeClr val="bg1"/>
        </a:solidFill>
        <a:ln w="12700" cap="flat" cmpd="sng" algn="ctr">
          <a:solidFill>
            <a:schemeClr val="accent3">
              <a:shade val="50000"/>
            </a:schemeClr>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sp>
    <dsp:sp modelId="{CC48766F-E687-4CD7-BBB2-2A82B405B769}">
      <dsp:nvSpPr>
        <dsp:cNvPr id="0" name=""/>
        <dsp:cNvSpPr/>
      </dsp:nvSpPr>
      <dsp:spPr>
        <a:xfrm>
          <a:off x="390105" y="1344413"/>
          <a:ext cx="5933955" cy="525931"/>
        </a:xfrm>
        <a:prstGeom prst="roundRect">
          <a:avLst/>
        </a:prstGeom>
        <a:solidFill>
          <a:schemeClr val="accent2">
            <a:hueOff val="-356215"/>
            <a:satOff val="-7670"/>
            <a:lumOff val="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431" tIns="0" rIns="206431" bIns="0" numCol="1" spcCol="1270" anchor="ctr" anchorCtr="0">
          <a:noAutofit/>
        </a:bodyPr>
        <a:lstStyle/>
        <a:p>
          <a:pPr marL="0" lvl="0" indent="0" algn="l" defTabSz="622300">
            <a:lnSpc>
              <a:spcPct val="90000"/>
            </a:lnSpc>
            <a:spcBef>
              <a:spcPct val="0"/>
            </a:spcBef>
            <a:spcAft>
              <a:spcPct val="35000"/>
            </a:spcAft>
            <a:buNone/>
          </a:pPr>
          <a:r>
            <a:rPr lang="en-AU" sz="1400" kern="1200"/>
            <a:t>Commenced 2021</a:t>
          </a:r>
        </a:p>
      </dsp:txBody>
      <dsp:txXfrm>
        <a:off x="415779" y="1370087"/>
        <a:ext cx="5882607" cy="474583"/>
      </dsp:txXfrm>
    </dsp:sp>
    <dsp:sp modelId="{3113658B-3D8F-482F-B646-E97C4CA68EE3}">
      <dsp:nvSpPr>
        <dsp:cNvPr id="0" name=""/>
        <dsp:cNvSpPr/>
      </dsp:nvSpPr>
      <dsp:spPr>
        <a:xfrm>
          <a:off x="0" y="2529500"/>
          <a:ext cx="7802118" cy="352800"/>
        </a:xfrm>
        <a:prstGeom prst="rect">
          <a:avLst/>
        </a:prstGeom>
        <a:solidFill>
          <a:schemeClr val="lt1">
            <a:alpha val="90000"/>
            <a:hueOff val="0"/>
            <a:satOff val="0"/>
            <a:lumOff val="0"/>
            <a:alphaOff val="0"/>
          </a:schemeClr>
        </a:solidFill>
        <a:ln w="12700" cap="flat" cmpd="sng" algn="ctr">
          <a:solidFill>
            <a:schemeClr val="accent2">
              <a:hueOff val="-712430"/>
              <a:satOff val="-15341"/>
              <a:lumOff val="111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5A36F8-EE71-4715-BE9D-47330E58F40A}">
      <dsp:nvSpPr>
        <dsp:cNvPr id="0" name=""/>
        <dsp:cNvSpPr/>
      </dsp:nvSpPr>
      <dsp:spPr>
        <a:xfrm>
          <a:off x="390105" y="2092105"/>
          <a:ext cx="6108176" cy="644034"/>
        </a:xfrm>
        <a:prstGeom prst="roundRect">
          <a:avLst/>
        </a:prstGeom>
        <a:solidFill>
          <a:schemeClr val="accent2">
            <a:hueOff val="-712430"/>
            <a:satOff val="-15341"/>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431" tIns="0" rIns="206431" bIns="0" numCol="1" spcCol="1270" anchor="ctr" anchorCtr="0">
          <a:noAutofit/>
        </a:bodyPr>
        <a:lstStyle/>
        <a:p>
          <a:pPr marL="0" lvl="0" indent="0" algn="l" defTabSz="622300">
            <a:lnSpc>
              <a:spcPct val="90000"/>
            </a:lnSpc>
            <a:spcBef>
              <a:spcPct val="0"/>
            </a:spcBef>
            <a:spcAft>
              <a:spcPct val="35000"/>
            </a:spcAft>
            <a:buNone/>
          </a:pPr>
          <a:r>
            <a:rPr lang="en-AU" sz="1400" kern="1200"/>
            <a:t>Preliminary findings August 2022 </a:t>
          </a:r>
        </a:p>
      </dsp:txBody>
      <dsp:txXfrm>
        <a:off x="421544" y="2123544"/>
        <a:ext cx="6045298" cy="581156"/>
      </dsp:txXfrm>
    </dsp:sp>
    <dsp:sp modelId="{C7DA0DBF-7FC1-4693-873B-6C3FB440DE1D}">
      <dsp:nvSpPr>
        <dsp:cNvPr id="0" name=""/>
        <dsp:cNvSpPr/>
      </dsp:nvSpPr>
      <dsp:spPr>
        <a:xfrm>
          <a:off x="0" y="3164540"/>
          <a:ext cx="7802118" cy="352800"/>
        </a:xfrm>
        <a:prstGeom prst="rect">
          <a:avLst/>
        </a:prstGeom>
        <a:solidFill>
          <a:schemeClr val="lt1">
            <a:alpha val="90000"/>
            <a:hueOff val="0"/>
            <a:satOff val="0"/>
            <a:lumOff val="0"/>
            <a:alphaOff val="0"/>
          </a:schemeClr>
        </a:solidFill>
        <a:ln w="12700" cap="flat" cmpd="sng" algn="ctr">
          <a:solidFill>
            <a:schemeClr val="accent2">
              <a:hueOff val="-1068644"/>
              <a:satOff val="-23011"/>
              <a:lumOff val="16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14FA20-030C-48F8-9F72-621D25D861F5}">
      <dsp:nvSpPr>
        <dsp:cNvPr id="0" name=""/>
        <dsp:cNvSpPr/>
      </dsp:nvSpPr>
      <dsp:spPr>
        <a:xfrm>
          <a:off x="390105" y="2957900"/>
          <a:ext cx="6369454" cy="413280"/>
        </a:xfrm>
        <a:prstGeom prst="roundRect">
          <a:avLst/>
        </a:prstGeom>
        <a:solidFill>
          <a:schemeClr val="accent2">
            <a:hueOff val="-1068644"/>
            <a:satOff val="-23011"/>
            <a:lumOff val="16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431" tIns="0" rIns="206431" bIns="0" numCol="1" spcCol="1270" anchor="ctr" anchorCtr="0">
          <a:noAutofit/>
        </a:bodyPr>
        <a:lstStyle/>
        <a:p>
          <a:pPr marL="0" lvl="0" indent="0" algn="l" defTabSz="622300">
            <a:lnSpc>
              <a:spcPct val="90000"/>
            </a:lnSpc>
            <a:spcBef>
              <a:spcPct val="0"/>
            </a:spcBef>
            <a:spcAft>
              <a:spcPct val="35000"/>
            </a:spcAft>
            <a:buNone/>
          </a:pPr>
          <a:r>
            <a:rPr lang="en-AU" sz="1400" kern="1200"/>
            <a:t>National industry and regulator consultation 2022</a:t>
          </a:r>
        </a:p>
      </dsp:txBody>
      <dsp:txXfrm>
        <a:off x="410280" y="2978075"/>
        <a:ext cx="6329104" cy="372930"/>
      </dsp:txXfrm>
    </dsp:sp>
    <dsp:sp modelId="{D734FD3D-E6B6-41F2-A621-A80B129EFFA5}">
      <dsp:nvSpPr>
        <dsp:cNvPr id="0" name=""/>
        <dsp:cNvSpPr/>
      </dsp:nvSpPr>
      <dsp:spPr>
        <a:xfrm>
          <a:off x="0" y="4097873"/>
          <a:ext cx="7802118" cy="352800"/>
        </a:xfrm>
        <a:prstGeom prst="rect">
          <a:avLst/>
        </a:prstGeom>
        <a:solidFill>
          <a:schemeClr val="lt1">
            <a:alpha val="90000"/>
            <a:hueOff val="0"/>
            <a:satOff val="0"/>
            <a:lumOff val="0"/>
            <a:alphaOff val="0"/>
          </a:schemeClr>
        </a:solidFill>
        <a:ln w="12700" cap="flat" cmpd="sng" algn="ctr">
          <a:solidFill>
            <a:schemeClr val="accent2">
              <a:hueOff val="-1424859"/>
              <a:satOff val="-30682"/>
              <a:lumOff val="2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809169-AC72-4EC4-A626-DB29C924C997}">
      <dsp:nvSpPr>
        <dsp:cNvPr id="0" name=""/>
        <dsp:cNvSpPr/>
      </dsp:nvSpPr>
      <dsp:spPr>
        <a:xfrm>
          <a:off x="390105" y="3592940"/>
          <a:ext cx="6630676" cy="711573"/>
        </a:xfrm>
        <a:prstGeom prst="roundRect">
          <a:avLst/>
        </a:prstGeom>
        <a:solidFill>
          <a:schemeClr val="accent2">
            <a:hueOff val="-1424859"/>
            <a:satOff val="-30682"/>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431" tIns="0" rIns="206431" bIns="0" numCol="1" spcCol="1270" anchor="ctr" anchorCtr="0">
          <a:noAutofit/>
        </a:bodyPr>
        <a:lstStyle/>
        <a:p>
          <a:pPr marL="0" lvl="0" indent="0" algn="l" defTabSz="800100">
            <a:lnSpc>
              <a:spcPct val="90000"/>
            </a:lnSpc>
            <a:spcBef>
              <a:spcPct val="0"/>
            </a:spcBef>
            <a:spcAft>
              <a:spcPct val="35000"/>
            </a:spcAft>
            <a:buNone/>
          </a:pPr>
          <a:r>
            <a:rPr lang="en-AU" sz="1800" b="1" kern="1200"/>
            <a:t>Priority reform measures announced February 2023</a:t>
          </a:r>
        </a:p>
      </dsp:txBody>
      <dsp:txXfrm>
        <a:off x="424841" y="3627676"/>
        <a:ext cx="6561204" cy="6421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C7C7A-A822-4DDF-B1DA-56E9BFD69D67}">
      <dsp:nvSpPr>
        <dsp:cNvPr id="0" name=""/>
        <dsp:cNvSpPr/>
      </dsp:nvSpPr>
      <dsp:spPr>
        <a:xfrm>
          <a:off x="589841" y="0"/>
          <a:ext cx="2641073" cy="967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dirty="0"/>
            <a:t>Are the current descriptions a useful mechanism to determine scope?</a:t>
          </a:r>
          <a:endParaRPr lang="en-AU" sz="1200" kern="1200" dirty="0"/>
        </a:p>
      </dsp:txBody>
      <dsp:txXfrm>
        <a:off x="589841" y="0"/>
        <a:ext cx="2641073" cy="967479"/>
      </dsp:txXfrm>
    </dsp:sp>
    <dsp:sp modelId="{EBD1132E-1511-43D4-B40C-7DF99AA225A2}">
      <dsp:nvSpPr>
        <dsp:cNvPr id="0" name=""/>
        <dsp:cNvSpPr/>
      </dsp:nvSpPr>
      <dsp:spPr>
        <a:xfrm>
          <a:off x="3392161" y="1213"/>
          <a:ext cx="2993397" cy="967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dirty="0"/>
            <a:t>While the descriptions were useful for mapping the regulatory environment, do the descriptions work for the code process? </a:t>
          </a:r>
          <a:endParaRPr lang="en-US" sz="1200" kern="1200" dirty="0"/>
        </a:p>
      </dsp:txBody>
      <dsp:txXfrm>
        <a:off x="3392161" y="1213"/>
        <a:ext cx="2993397" cy="967479"/>
      </dsp:txXfrm>
    </dsp:sp>
    <dsp:sp modelId="{07308192-A4DB-4831-838F-9FFE8852B615}">
      <dsp:nvSpPr>
        <dsp:cNvPr id="0" name=""/>
        <dsp:cNvSpPr/>
      </dsp:nvSpPr>
      <dsp:spPr>
        <a:xfrm>
          <a:off x="6546806" y="606"/>
          <a:ext cx="2505191" cy="967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dirty="0"/>
            <a:t>Should they include appliances, plant or equipment relevant to the nature of each proposed code?</a:t>
          </a:r>
          <a:endParaRPr lang="en-US" sz="1200" kern="1200" dirty="0"/>
        </a:p>
      </dsp:txBody>
      <dsp:txXfrm>
        <a:off x="6546806" y="606"/>
        <a:ext cx="2505191" cy="9674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B9394-0B54-4D88-BA58-406350C206F4}">
      <dsp:nvSpPr>
        <dsp:cNvPr id="0" name=""/>
        <dsp:cNvSpPr/>
      </dsp:nvSpPr>
      <dsp:spPr>
        <a:xfrm>
          <a:off x="0" y="53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2BE792-179B-4C15-A8D0-3E186FEEC62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81757E-6F36-4FC1-A163-3DA2CF5470FF}">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AU" sz="1700" b="1" kern="1200" dirty="0"/>
            <a:t>Consider the groupings on the left of the input document.  Are they useful/relevant to breaking up the codes into component parts?</a:t>
          </a:r>
        </a:p>
        <a:p>
          <a:pPr marL="0" lvl="0" indent="0" algn="l" defTabSz="755650">
            <a:spcBef>
              <a:spcPct val="0"/>
            </a:spcBef>
            <a:spcAft>
              <a:spcPct val="35000"/>
            </a:spcAft>
            <a:buNone/>
          </a:pPr>
          <a:endParaRPr lang="en-AU" sz="1700" b="1" kern="1200" dirty="0"/>
        </a:p>
      </dsp:txBody>
      <dsp:txXfrm>
        <a:off x="1435590" y="531"/>
        <a:ext cx="6451109" cy="1242935"/>
      </dsp:txXfrm>
    </dsp:sp>
    <dsp:sp modelId="{4DF72CE3-AD2B-4A38-8738-09166F014AD2}">
      <dsp:nvSpPr>
        <dsp:cNvPr id="0" name=""/>
        <dsp:cNvSpPr/>
      </dsp:nvSpPr>
      <dsp:spPr>
        <a:xfrm>
          <a:off x="0" y="155420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A48A1-BB1F-41B3-B8FA-EED2D10EC62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E76E84-1943-404A-B7E3-08BDE5D49C81}">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AU" sz="1700" b="1" kern="1200" dirty="0"/>
            <a:t>Are the components and processes too broad, or too narrow? Are they ‘bundled’ in an appropriate way?</a:t>
          </a:r>
          <a:endParaRPr lang="en-US" sz="1700" kern="1200" dirty="0"/>
        </a:p>
      </dsp:txBody>
      <dsp:txXfrm>
        <a:off x="1435590" y="1554201"/>
        <a:ext cx="6451109" cy="1242935"/>
      </dsp:txXfrm>
    </dsp:sp>
    <dsp:sp modelId="{A3518C42-AA4F-475D-AA42-8D71A8F32A9F}">
      <dsp:nvSpPr>
        <dsp:cNvPr id="0" name=""/>
        <dsp:cNvSpPr/>
      </dsp:nvSpPr>
      <dsp:spPr>
        <a:xfrm>
          <a:off x="0" y="3107870"/>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09204-E434-415B-B93A-4412E91B774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E44D5E-9961-4B3F-8151-0D4FBC14D82C}">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100000"/>
            </a:lnSpc>
            <a:spcBef>
              <a:spcPct val="0"/>
            </a:spcBef>
            <a:spcAft>
              <a:spcPct val="35000"/>
            </a:spcAft>
            <a:buNone/>
          </a:pPr>
          <a:r>
            <a:rPr lang="en-AU" sz="1700" b="1" kern="1200" dirty="0"/>
            <a:t>Are there components or processes that are missing?  Should components and processes be included at a more granular level?</a:t>
          </a:r>
          <a:endParaRPr lang="en-US" sz="1700" kern="1200" dirty="0"/>
        </a:p>
      </dsp:txBody>
      <dsp:txXfrm>
        <a:off x="1435590" y="3107870"/>
        <a:ext cx="6451109" cy="12429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03A9E-804A-4BF5-960B-2145CF00302D}">
      <dsp:nvSpPr>
        <dsp:cNvPr id="0" name=""/>
        <dsp:cNvSpPr/>
      </dsp:nvSpPr>
      <dsp:spPr>
        <a:xfrm>
          <a:off x="0" y="1805"/>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A24F7-8766-45BA-B18B-63D9F0A5EA97}">
      <dsp:nvSpPr>
        <dsp:cNvPr id="0" name=""/>
        <dsp:cNvSpPr/>
      </dsp:nvSpPr>
      <dsp:spPr>
        <a:xfrm>
          <a:off x="276881" y="207750"/>
          <a:ext cx="503420" cy="50342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8E81DB-EB0F-445D-BDD4-D7C1583555CE}">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AU" sz="2200" b="1" kern="1200"/>
            <a:t>Are there any regulatory areas we have missed? Are they different for production or refuelling?</a:t>
          </a:r>
          <a:endParaRPr lang="en-US" sz="2200" kern="1200"/>
        </a:p>
      </dsp:txBody>
      <dsp:txXfrm>
        <a:off x="1057183" y="1805"/>
        <a:ext cx="6829516" cy="915310"/>
      </dsp:txXfrm>
    </dsp:sp>
    <dsp:sp modelId="{576D933A-3FFD-4330-B3C3-5DFE747B6723}">
      <dsp:nvSpPr>
        <dsp:cNvPr id="0" name=""/>
        <dsp:cNvSpPr/>
      </dsp:nvSpPr>
      <dsp:spPr>
        <a:xfrm>
          <a:off x="0" y="1145944"/>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71339-5447-4CF0-94B2-233886836D01}">
      <dsp:nvSpPr>
        <dsp:cNvPr id="0" name=""/>
        <dsp:cNvSpPr/>
      </dsp:nvSpPr>
      <dsp:spPr>
        <a:xfrm>
          <a:off x="276881" y="1351889"/>
          <a:ext cx="503420" cy="50342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01241D-F206-4240-8ACB-658A1CC3D4ED}">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AU" sz="2200" b="1" kern="1200" dirty="0"/>
            <a:t>Are the legislative themes bundled appropriately? Are the groupings granular enough?</a:t>
          </a:r>
          <a:endParaRPr lang="en-US" sz="2200" kern="1200" dirty="0"/>
        </a:p>
      </dsp:txBody>
      <dsp:txXfrm>
        <a:off x="1057183" y="1145944"/>
        <a:ext cx="6829516" cy="915310"/>
      </dsp:txXfrm>
    </dsp:sp>
    <dsp:sp modelId="{69FFC931-1155-48B6-A18A-DFE294EDECA8}">
      <dsp:nvSpPr>
        <dsp:cNvPr id="0" name=""/>
        <dsp:cNvSpPr/>
      </dsp:nvSpPr>
      <dsp:spPr>
        <a:xfrm>
          <a:off x="0" y="2290082"/>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5635D-8964-4512-B853-AF70DDBD9D0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BC70CF-FBC1-4078-BC44-E1269581D32A}">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AU" sz="2200" b="1" kern="1200" dirty="0"/>
            <a:t>Can we remove any of these areas in their entirety? </a:t>
          </a:r>
          <a:r>
            <a:rPr lang="en-AU" sz="2200" b="1" kern="1200" dirty="0" err="1"/>
            <a:t>Eg</a:t>
          </a:r>
          <a:r>
            <a:rPr lang="en-AU" sz="2200" b="1" kern="1200" dirty="0"/>
            <a:t> culture and heritage, or site preparation activities</a:t>
          </a:r>
          <a:endParaRPr lang="en-US" sz="2200" b="1" kern="1200" dirty="0"/>
        </a:p>
      </dsp:txBody>
      <dsp:txXfrm>
        <a:off x="1057183" y="2290082"/>
        <a:ext cx="6829516" cy="915310"/>
      </dsp:txXfrm>
    </dsp:sp>
    <dsp:sp modelId="{D99C7345-A4C6-4894-9D5C-C24EA476C625}">
      <dsp:nvSpPr>
        <dsp:cNvPr id="0" name=""/>
        <dsp:cNvSpPr/>
      </dsp:nvSpPr>
      <dsp:spPr>
        <a:xfrm>
          <a:off x="0" y="3434221"/>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6DE11-317A-481F-8755-B7C30D1E5A16}">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6B648C-3C30-4855-AFF3-20A4FC0BAA76}">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AU" sz="2200" b="1" kern="1200"/>
            <a:t>Are there any that should not be there?  E.g., site preparation activities?</a:t>
          </a:r>
          <a:endParaRPr lang="en-US" sz="2200" b="1" kern="1200"/>
        </a:p>
      </dsp:txBody>
      <dsp:txXfrm>
        <a:off x="1057183" y="3434221"/>
        <a:ext cx="6829516" cy="915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03A9E-804A-4BF5-960B-2145CF00302D}">
      <dsp:nvSpPr>
        <dsp:cNvPr id="0" name=""/>
        <dsp:cNvSpPr/>
      </dsp:nvSpPr>
      <dsp:spPr>
        <a:xfrm>
          <a:off x="0" y="101187"/>
          <a:ext cx="7886700" cy="771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A24F7-8766-45BA-B18B-63D9F0A5EA97}">
      <dsp:nvSpPr>
        <dsp:cNvPr id="0" name=""/>
        <dsp:cNvSpPr/>
      </dsp:nvSpPr>
      <dsp:spPr>
        <a:xfrm>
          <a:off x="-9144" y="333826"/>
          <a:ext cx="360000" cy="35999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8E81DB-EB0F-445D-BDD4-D7C1583555CE}">
      <dsp:nvSpPr>
        <dsp:cNvPr id="0" name=""/>
        <dsp:cNvSpPr/>
      </dsp:nvSpPr>
      <dsp:spPr>
        <a:xfrm>
          <a:off x="318223" y="354789"/>
          <a:ext cx="7577411" cy="27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28" tIns="28728" rIns="28728" bIns="28728" numCol="1" spcCol="1270" anchor="ctr" anchorCtr="0">
          <a:noAutofit/>
        </a:bodyPr>
        <a:lstStyle/>
        <a:p>
          <a:pPr marL="0" lvl="0" indent="0" algn="l" defTabSz="622300">
            <a:lnSpc>
              <a:spcPct val="100000"/>
            </a:lnSpc>
            <a:spcBef>
              <a:spcPct val="0"/>
            </a:spcBef>
            <a:spcAft>
              <a:spcPct val="35000"/>
            </a:spcAft>
            <a:buNone/>
          </a:pPr>
          <a:r>
            <a:rPr lang="en-AU" sz="1400" kern="1200">
              <a:effectLst/>
            </a:rPr>
            <a:t>What are the regulatory obligations within each of the identified legislative instruments.</a:t>
          </a:r>
          <a:endParaRPr lang="en-US" sz="1400" kern="1200"/>
        </a:p>
      </dsp:txBody>
      <dsp:txXfrm>
        <a:off x="318223" y="354789"/>
        <a:ext cx="7577411" cy="271441"/>
      </dsp:txXfrm>
    </dsp:sp>
    <dsp:sp modelId="{576D933A-3FFD-4330-B3C3-5DFE747B6723}">
      <dsp:nvSpPr>
        <dsp:cNvPr id="0" name=""/>
        <dsp:cNvSpPr/>
      </dsp:nvSpPr>
      <dsp:spPr>
        <a:xfrm>
          <a:off x="13925" y="921808"/>
          <a:ext cx="7886700" cy="771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F71339-5447-4CF0-94B2-233886836D01}">
      <dsp:nvSpPr>
        <dsp:cNvPr id="0" name=""/>
        <dsp:cNvSpPr/>
      </dsp:nvSpPr>
      <dsp:spPr>
        <a:xfrm>
          <a:off x="95803" y="1127649"/>
          <a:ext cx="360000" cy="35999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01241D-F206-4240-8ACB-658A1CC3D4ED}">
      <dsp:nvSpPr>
        <dsp:cNvPr id="0" name=""/>
        <dsp:cNvSpPr/>
      </dsp:nvSpPr>
      <dsp:spPr>
        <a:xfrm>
          <a:off x="531375" y="1176041"/>
          <a:ext cx="7151106" cy="27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28" tIns="28728" rIns="28728" bIns="28728" numCol="1" spcCol="1270" anchor="ctr" anchorCtr="0">
          <a:noAutofit/>
        </a:bodyPr>
        <a:lstStyle/>
        <a:p>
          <a:pPr marL="0" lvl="0" indent="0" algn="l" defTabSz="622300">
            <a:lnSpc>
              <a:spcPct val="100000"/>
            </a:lnSpc>
            <a:spcBef>
              <a:spcPct val="0"/>
            </a:spcBef>
            <a:spcAft>
              <a:spcPct val="35000"/>
            </a:spcAft>
            <a:buNone/>
          </a:pPr>
          <a:r>
            <a:rPr lang="en-AU" sz="1400" kern="1200">
              <a:effectLst/>
            </a:rPr>
            <a:t>What hydrogen project approvals (and components or processes of your hydrogen projects) have you sought to apply this obligation?</a:t>
          </a:r>
          <a:endParaRPr lang="en-US" sz="1400" kern="1200"/>
        </a:p>
      </dsp:txBody>
      <dsp:txXfrm>
        <a:off x="531375" y="1176041"/>
        <a:ext cx="7151106" cy="271441"/>
      </dsp:txXfrm>
    </dsp:sp>
    <dsp:sp modelId="{69FFC931-1155-48B6-A18A-DFE294EDECA8}">
      <dsp:nvSpPr>
        <dsp:cNvPr id="0" name=""/>
        <dsp:cNvSpPr/>
      </dsp:nvSpPr>
      <dsp:spPr>
        <a:xfrm>
          <a:off x="13925" y="1761350"/>
          <a:ext cx="7886700" cy="771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D5635D-8964-4512-B853-AF70DDBD9D0D}">
      <dsp:nvSpPr>
        <dsp:cNvPr id="0" name=""/>
        <dsp:cNvSpPr/>
      </dsp:nvSpPr>
      <dsp:spPr>
        <a:xfrm>
          <a:off x="95803" y="1967190"/>
          <a:ext cx="360000" cy="3599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BC70CF-FBC1-4078-BC44-E1269581D32A}">
      <dsp:nvSpPr>
        <dsp:cNvPr id="0" name=""/>
        <dsp:cNvSpPr/>
      </dsp:nvSpPr>
      <dsp:spPr>
        <a:xfrm>
          <a:off x="531375" y="2015582"/>
          <a:ext cx="7151106" cy="27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28" tIns="28728" rIns="28728" bIns="28728" numCol="1" spcCol="1270" anchor="ctr" anchorCtr="0">
          <a:noAutofit/>
        </a:bodyPr>
        <a:lstStyle/>
        <a:p>
          <a:pPr marL="0" lvl="0" indent="0" algn="l" defTabSz="622300">
            <a:lnSpc>
              <a:spcPct val="100000"/>
            </a:lnSpc>
            <a:spcBef>
              <a:spcPct val="0"/>
            </a:spcBef>
            <a:spcAft>
              <a:spcPct val="35000"/>
            </a:spcAft>
            <a:buNone/>
          </a:pPr>
          <a:r>
            <a:rPr lang="en-AU" sz="1400" kern="1200">
              <a:effectLst/>
            </a:rPr>
            <a:t>What are your experiences, challenges or lessons learned applying this obligation to your hydrogen projects (and components or processes) of your hydrogen projects?</a:t>
          </a:r>
          <a:endParaRPr lang="en-US" sz="1400" kern="1200"/>
        </a:p>
      </dsp:txBody>
      <dsp:txXfrm>
        <a:off x="531375" y="2015582"/>
        <a:ext cx="7151106" cy="271441"/>
      </dsp:txXfrm>
    </dsp:sp>
    <dsp:sp modelId="{D99C7345-A4C6-4894-9D5C-C24EA476C625}">
      <dsp:nvSpPr>
        <dsp:cNvPr id="0" name=""/>
        <dsp:cNvSpPr/>
      </dsp:nvSpPr>
      <dsp:spPr>
        <a:xfrm>
          <a:off x="13925" y="2600891"/>
          <a:ext cx="7886700" cy="771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6DE11-317A-481F-8755-B7C30D1E5A16}">
      <dsp:nvSpPr>
        <dsp:cNvPr id="0" name=""/>
        <dsp:cNvSpPr/>
      </dsp:nvSpPr>
      <dsp:spPr>
        <a:xfrm>
          <a:off x="95803" y="2806731"/>
          <a:ext cx="360000" cy="3599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6B648C-3C30-4855-AFF3-20A4FC0BAA76}">
      <dsp:nvSpPr>
        <dsp:cNvPr id="0" name=""/>
        <dsp:cNvSpPr/>
      </dsp:nvSpPr>
      <dsp:spPr>
        <a:xfrm>
          <a:off x="531375" y="2855123"/>
          <a:ext cx="7151106" cy="27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28" tIns="28728" rIns="28728" bIns="28728" numCol="1" spcCol="1270" anchor="ctr" anchorCtr="0">
          <a:noAutofit/>
        </a:bodyPr>
        <a:lstStyle/>
        <a:p>
          <a:pPr marL="0" lvl="0" indent="0" algn="l" defTabSz="622300">
            <a:lnSpc>
              <a:spcPct val="100000"/>
            </a:lnSpc>
            <a:spcBef>
              <a:spcPct val="0"/>
            </a:spcBef>
            <a:spcAft>
              <a:spcPct val="35000"/>
            </a:spcAft>
            <a:buNone/>
          </a:pPr>
          <a:r>
            <a:rPr lang="en-AU" sz="1400" b="0" i="0" u="none" strike="noStrike" kern="1200">
              <a:effectLst/>
              <a:latin typeface="Calibri" panose="020F0502020204030204" pitchFamily="34" charset="0"/>
              <a:ea typeface="Calibri" panose="020F0502020204030204" pitchFamily="34" charset="0"/>
              <a:cs typeface="Times New Roman" panose="02020603050405020304" pitchFamily="18" charset="0"/>
            </a:rPr>
            <a:t>What standards have you identified as relevant to complying with this obligation (e.g., assessing and mitigating risks associated with hydrogen project hazards)? </a:t>
          </a:r>
          <a:r>
            <a:rPr lang="en-AU" sz="1400" b="0" kern="1200"/>
            <a:t>Are you aware of alternative industry standards bodies that have particular and accepted expertise in our areas of interest?</a:t>
          </a:r>
          <a:endParaRPr lang="en-US" sz="1400" b="0" kern="1200"/>
        </a:p>
      </dsp:txBody>
      <dsp:txXfrm>
        <a:off x="531375" y="2855123"/>
        <a:ext cx="7151106" cy="271441"/>
      </dsp:txXfrm>
    </dsp:sp>
    <dsp:sp modelId="{4F047EFA-72E9-4DD9-942A-1D09CDA064DA}">
      <dsp:nvSpPr>
        <dsp:cNvPr id="0" name=""/>
        <dsp:cNvSpPr/>
      </dsp:nvSpPr>
      <dsp:spPr>
        <a:xfrm>
          <a:off x="13925" y="3440432"/>
          <a:ext cx="7886700" cy="771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89134-510B-44C3-8B9E-C6FEF86F64F9}">
      <dsp:nvSpPr>
        <dsp:cNvPr id="0" name=""/>
        <dsp:cNvSpPr/>
      </dsp:nvSpPr>
      <dsp:spPr>
        <a:xfrm>
          <a:off x="95803" y="3646272"/>
          <a:ext cx="360000" cy="359999"/>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A74524-0890-4103-83C9-6D2F2905F902}">
      <dsp:nvSpPr>
        <dsp:cNvPr id="0" name=""/>
        <dsp:cNvSpPr/>
      </dsp:nvSpPr>
      <dsp:spPr>
        <a:xfrm>
          <a:off x="531375" y="3694664"/>
          <a:ext cx="7151106" cy="27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28" tIns="28728" rIns="28728" bIns="28728" numCol="1" spcCol="1270" anchor="ctr" anchorCtr="0">
          <a:noAutofit/>
        </a:bodyPr>
        <a:lstStyle/>
        <a:p>
          <a:pPr marL="0" lvl="0" indent="0" algn="l" defTabSz="622300">
            <a:lnSpc>
              <a:spcPct val="100000"/>
            </a:lnSpc>
            <a:spcBef>
              <a:spcPct val="0"/>
            </a:spcBef>
            <a:spcAft>
              <a:spcPct val="35000"/>
            </a:spcAft>
            <a:buNone/>
          </a:pPr>
          <a:r>
            <a:rPr lang="en-AU" sz="1400" b="0" i="0" u="none" strike="noStrike" kern="1200">
              <a:effectLst/>
              <a:latin typeface="Calibri" panose="020F0502020204030204" pitchFamily="34" charset="0"/>
              <a:ea typeface="Calibri" panose="020F0502020204030204" pitchFamily="34" charset="0"/>
              <a:cs typeface="Times New Roman" panose="02020603050405020304" pitchFamily="18" charset="0"/>
            </a:rPr>
            <a:t>Were there instances you relied on evidence other than recognised standards to demonstrate risk assessment processes or justify elimination/mitigation measures where other sectors would be able to refer to existing standards? </a:t>
          </a:r>
          <a:endParaRPr lang="en-AU" sz="1400" b="0" i="0" u="none" strike="noStrike" kern="1200">
            <a:effectLst/>
            <a:latin typeface="Arial" panose="020B0604020202020204" pitchFamily="34" charset="0"/>
          </a:endParaRPr>
        </a:p>
      </dsp:txBody>
      <dsp:txXfrm>
        <a:off x="531375" y="3694664"/>
        <a:ext cx="7151106" cy="271441"/>
      </dsp:txXfrm>
    </dsp:sp>
    <dsp:sp modelId="{29F0C107-E0B4-4A0B-AB04-7FA533CE2ED0}">
      <dsp:nvSpPr>
        <dsp:cNvPr id="0" name=""/>
        <dsp:cNvSpPr/>
      </dsp:nvSpPr>
      <dsp:spPr>
        <a:xfrm>
          <a:off x="0" y="4316549"/>
          <a:ext cx="7886700" cy="77168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DF85F-B3EA-4E26-9682-73B65F54095D}">
      <dsp:nvSpPr>
        <dsp:cNvPr id="0" name=""/>
        <dsp:cNvSpPr/>
      </dsp:nvSpPr>
      <dsp:spPr>
        <a:xfrm>
          <a:off x="95803" y="4485814"/>
          <a:ext cx="360000" cy="359999"/>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94704-EF5D-4937-9646-3ADA73B90F4F}">
      <dsp:nvSpPr>
        <dsp:cNvPr id="0" name=""/>
        <dsp:cNvSpPr/>
      </dsp:nvSpPr>
      <dsp:spPr>
        <a:xfrm>
          <a:off x="531375" y="4534205"/>
          <a:ext cx="7151106" cy="271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28" tIns="28728" rIns="28728" bIns="28728" numCol="1" spcCol="1270" anchor="ctr" anchorCtr="0">
          <a:noAutofit/>
        </a:bodyPr>
        <a:lstStyle/>
        <a:p>
          <a:pPr marL="0" lvl="0" indent="0" algn="l" defTabSz="622300">
            <a:lnSpc>
              <a:spcPct val="100000"/>
            </a:lnSpc>
            <a:spcBef>
              <a:spcPct val="0"/>
            </a:spcBef>
            <a:spcAft>
              <a:spcPct val="35000"/>
            </a:spcAft>
            <a:buNone/>
          </a:pPr>
          <a:r>
            <a:rPr lang="en-AU" sz="1400" i="0" kern="1200"/>
            <a:t>Do you have safety cases, processes that you have developed that you can share in this instance?</a:t>
          </a:r>
        </a:p>
      </dsp:txBody>
      <dsp:txXfrm>
        <a:off x="531375" y="4534205"/>
        <a:ext cx="7151106" cy="271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7A157-1A89-4D1C-A00C-830DBF73148F}">
      <dsp:nvSpPr>
        <dsp:cNvPr id="0" name=""/>
        <dsp:cNvSpPr/>
      </dsp:nvSpPr>
      <dsp:spPr>
        <a:xfrm>
          <a:off x="3198382" y="1954846"/>
          <a:ext cx="2093283" cy="177885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53F0F15-AAE3-4578-BB9B-5CE6F3CD0BBD}">
      <dsp:nvSpPr>
        <dsp:cNvPr id="0" name=""/>
        <dsp:cNvSpPr/>
      </dsp:nvSpPr>
      <dsp:spPr>
        <a:xfrm>
          <a:off x="2524322" y="-93099"/>
          <a:ext cx="3441403" cy="17778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711200">
            <a:lnSpc>
              <a:spcPct val="90000"/>
            </a:lnSpc>
            <a:spcBef>
              <a:spcPct val="0"/>
            </a:spcBef>
            <a:spcAft>
              <a:spcPct val="35000"/>
            </a:spcAft>
            <a:buNone/>
          </a:pPr>
          <a:r>
            <a:rPr lang="en-AU" sz="1600" b="1" kern="1200">
              <a:solidFill>
                <a:schemeClr val="accent3"/>
              </a:solidFill>
            </a:rPr>
            <a:t>Development and delivery of 5 National Hydrogen Codes of Best Practice</a:t>
          </a:r>
          <a:endParaRPr lang="en-AU" sz="1100" kern="1200">
            <a:solidFill>
              <a:schemeClr val="accent3"/>
            </a:solidFill>
          </a:endParaRPr>
        </a:p>
        <a:p>
          <a:pPr marL="57150" lvl="1" indent="-57150" algn="l" defTabSz="488950">
            <a:lnSpc>
              <a:spcPct val="90000"/>
            </a:lnSpc>
            <a:spcBef>
              <a:spcPct val="0"/>
            </a:spcBef>
            <a:spcAft>
              <a:spcPct val="15000"/>
            </a:spcAft>
            <a:buChar char="•"/>
          </a:pPr>
          <a:r>
            <a:rPr lang="en-AU" sz="1100" kern="1200">
              <a:solidFill>
                <a:schemeClr val="accent3"/>
              </a:solidFill>
            </a:rPr>
            <a:t>National Code of Best Practice Hydrogen Production</a:t>
          </a:r>
        </a:p>
        <a:p>
          <a:pPr marL="57150" lvl="1" indent="-57150" algn="l" defTabSz="488950">
            <a:lnSpc>
              <a:spcPct val="90000"/>
            </a:lnSpc>
            <a:spcBef>
              <a:spcPct val="0"/>
            </a:spcBef>
            <a:spcAft>
              <a:spcPct val="15000"/>
            </a:spcAft>
            <a:buChar char="•"/>
          </a:pPr>
          <a:r>
            <a:rPr lang="en-AU" sz="1100" kern="1200">
              <a:solidFill>
                <a:schemeClr val="accent3"/>
              </a:solidFill>
            </a:rPr>
            <a:t>National Code of Best Practice Ammonia Production</a:t>
          </a:r>
        </a:p>
        <a:p>
          <a:pPr marL="57150" lvl="1" indent="-57150" algn="l" defTabSz="488950">
            <a:lnSpc>
              <a:spcPct val="90000"/>
            </a:lnSpc>
            <a:spcBef>
              <a:spcPct val="0"/>
            </a:spcBef>
            <a:spcAft>
              <a:spcPct val="15000"/>
            </a:spcAft>
            <a:buChar char="•"/>
          </a:pPr>
          <a:r>
            <a:rPr lang="en-AU" sz="1100" kern="1200">
              <a:solidFill>
                <a:schemeClr val="accent3"/>
              </a:solidFill>
            </a:rPr>
            <a:t>National Code of Best Practice Hydrogen Refuelling</a:t>
          </a:r>
        </a:p>
        <a:p>
          <a:pPr marL="57150" lvl="1" indent="-57150" algn="l" defTabSz="488950">
            <a:lnSpc>
              <a:spcPct val="90000"/>
            </a:lnSpc>
            <a:spcBef>
              <a:spcPct val="0"/>
            </a:spcBef>
            <a:spcAft>
              <a:spcPct val="15000"/>
            </a:spcAft>
            <a:buChar char="•"/>
          </a:pPr>
          <a:r>
            <a:rPr lang="en-AU" sz="1100" kern="1200">
              <a:solidFill>
                <a:schemeClr val="accent3"/>
              </a:solidFill>
            </a:rPr>
            <a:t>National Code of Best Practice Hydrogen Appliances</a:t>
          </a:r>
        </a:p>
        <a:p>
          <a:pPr marL="57150" lvl="1" indent="-57150" algn="l" defTabSz="488950">
            <a:lnSpc>
              <a:spcPct val="90000"/>
            </a:lnSpc>
            <a:spcBef>
              <a:spcPct val="0"/>
            </a:spcBef>
            <a:spcAft>
              <a:spcPct val="15000"/>
            </a:spcAft>
            <a:buChar char="•"/>
          </a:pPr>
          <a:r>
            <a:rPr lang="en-AU" sz="1100" kern="1200">
              <a:solidFill>
                <a:schemeClr val="accent3"/>
              </a:solidFill>
            </a:rPr>
            <a:t>National Code of Best Practice Ammonia Appliances</a:t>
          </a:r>
        </a:p>
      </dsp:txBody>
      <dsp:txXfrm>
        <a:off x="2524322" y="-93099"/>
        <a:ext cx="3441403" cy="1777889"/>
      </dsp:txXfrm>
    </dsp:sp>
    <dsp:sp modelId="{726E04DC-5C30-41AE-8AC1-98967A49CA1F}">
      <dsp:nvSpPr>
        <dsp:cNvPr id="0" name=""/>
        <dsp:cNvSpPr/>
      </dsp:nvSpPr>
      <dsp:spPr>
        <a:xfrm>
          <a:off x="4146786" y="2500211"/>
          <a:ext cx="1789045" cy="18448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D328B22-EDDA-4DFB-B0A3-2CC6FE993813}">
      <dsp:nvSpPr>
        <dsp:cNvPr id="0" name=""/>
        <dsp:cNvSpPr/>
      </dsp:nvSpPr>
      <dsp:spPr>
        <a:xfrm>
          <a:off x="6254577" y="1483800"/>
          <a:ext cx="2177015" cy="24518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chemeClr val="accent3"/>
              </a:solidFill>
            </a:rPr>
            <a:t>Prioritise transport regulatory reform. </a:t>
          </a:r>
        </a:p>
        <a:p>
          <a:pPr marL="0" lvl="0" indent="0" algn="ctr" defTabSz="711200">
            <a:lnSpc>
              <a:spcPct val="90000"/>
            </a:lnSpc>
            <a:spcBef>
              <a:spcPct val="0"/>
            </a:spcBef>
            <a:spcAft>
              <a:spcPct val="35000"/>
            </a:spcAft>
            <a:buNone/>
          </a:pPr>
          <a:r>
            <a:rPr lang="en-AU" sz="1200" kern="1200" dirty="0">
              <a:solidFill>
                <a:schemeClr val="accent3"/>
              </a:solidFill>
            </a:rPr>
            <a:t>Working with transport ministers to develop efficient regulatory pathways for the importation, sale, operation, maintenance and modification of hydrogen fuelled vessels and vehicles and hydrogen and ammonia as a transport cargo. Including developing interim, streamlined exemption processes pending regulatory reform.</a:t>
          </a:r>
        </a:p>
      </dsp:txBody>
      <dsp:txXfrm>
        <a:off x="6254577" y="1483800"/>
        <a:ext cx="2177015" cy="2451807"/>
      </dsp:txXfrm>
    </dsp:sp>
    <dsp:sp modelId="{F77F8E0F-7DF4-40BE-A9D7-0B20B79D4C24}">
      <dsp:nvSpPr>
        <dsp:cNvPr id="0" name=""/>
        <dsp:cNvSpPr/>
      </dsp:nvSpPr>
      <dsp:spPr>
        <a:xfrm>
          <a:off x="3820977" y="3491409"/>
          <a:ext cx="1832774" cy="17356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6D0CC19-AAC0-4E69-8952-D7DD7DF19BB0}">
      <dsp:nvSpPr>
        <dsp:cNvPr id="0" name=""/>
        <dsp:cNvSpPr/>
      </dsp:nvSpPr>
      <dsp:spPr>
        <a:xfrm>
          <a:off x="5919651" y="4548803"/>
          <a:ext cx="2177015" cy="15251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AU" sz="1200" kern="1200">
            <a:solidFill>
              <a:schemeClr val="accent3"/>
            </a:solidFill>
          </a:endParaRPr>
        </a:p>
      </dsp:txBody>
      <dsp:txXfrm>
        <a:off x="5919651" y="4548803"/>
        <a:ext cx="2177015" cy="1525106"/>
      </dsp:txXfrm>
    </dsp:sp>
    <dsp:sp modelId="{991FF9F3-0162-40C7-BC75-73A49EB28B13}">
      <dsp:nvSpPr>
        <dsp:cNvPr id="0" name=""/>
        <dsp:cNvSpPr/>
      </dsp:nvSpPr>
      <dsp:spPr>
        <a:xfrm>
          <a:off x="2904726" y="3585440"/>
          <a:ext cx="1695915" cy="1547543"/>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5A00AC8-5229-4DB6-8728-621B399F52BA}">
      <dsp:nvSpPr>
        <dsp:cNvPr id="0" name=""/>
        <dsp:cNvSpPr/>
      </dsp:nvSpPr>
      <dsp:spPr>
        <a:xfrm>
          <a:off x="393382" y="4548803"/>
          <a:ext cx="2177015" cy="152510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endParaRPr lang="en-AU" sz="6500" kern="1200"/>
        </a:p>
      </dsp:txBody>
      <dsp:txXfrm>
        <a:off x="393382" y="4548803"/>
        <a:ext cx="2177015" cy="1525106"/>
      </dsp:txXfrm>
    </dsp:sp>
    <dsp:sp modelId="{4D63937F-89F7-45D7-B765-2278DF4CA44F}">
      <dsp:nvSpPr>
        <dsp:cNvPr id="0" name=""/>
        <dsp:cNvSpPr/>
      </dsp:nvSpPr>
      <dsp:spPr>
        <a:xfrm>
          <a:off x="2560119" y="2490802"/>
          <a:ext cx="1777239" cy="186362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9B394ACF-6DF0-46D2-ADAA-1E62441B6B45}">
      <dsp:nvSpPr>
        <dsp:cNvPr id="0" name=""/>
        <dsp:cNvSpPr/>
      </dsp:nvSpPr>
      <dsp:spPr>
        <a:xfrm>
          <a:off x="17463" y="1582543"/>
          <a:ext cx="2259001" cy="225432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AU" sz="1600" b="1" kern="1200" dirty="0">
              <a:solidFill>
                <a:schemeClr val="accent3"/>
              </a:solidFill>
            </a:rPr>
            <a:t>Standardisation of best practice </a:t>
          </a:r>
        </a:p>
        <a:p>
          <a:pPr marL="0" lvl="0" indent="0" algn="ctr" defTabSz="711200">
            <a:lnSpc>
              <a:spcPct val="90000"/>
            </a:lnSpc>
            <a:spcBef>
              <a:spcPct val="0"/>
            </a:spcBef>
            <a:spcAft>
              <a:spcPct val="35000"/>
            </a:spcAft>
            <a:buNone/>
          </a:pPr>
          <a:r>
            <a:rPr lang="en-AU" sz="1100" kern="1200" dirty="0">
              <a:solidFill>
                <a:schemeClr val="accent3"/>
              </a:solidFill>
            </a:rPr>
            <a:t>for use in:</a:t>
          </a:r>
        </a:p>
        <a:p>
          <a:pPr marL="0" lvl="0" indent="0" algn="ctr" defTabSz="711200">
            <a:lnSpc>
              <a:spcPct val="90000"/>
            </a:lnSpc>
            <a:spcBef>
              <a:spcPct val="0"/>
            </a:spcBef>
            <a:spcAft>
              <a:spcPct val="35000"/>
            </a:spcAft>
            <a:buNone/>
          </a:pPr>
          <a:r>
            <a:rPr lang="en-AU" sz="1100" kern="1200" dirty="0">
              <a:solidFill>
                <a:schemeClr val="accent3"/>
              </a:solidFill>
            </a:rPr>
            <a:t>The 5 National Hydrogen Codes of Best Practice.</a:t>
          </a:r>
        </a:p>
        <a:p>
          <a:pPr marL="0" lvl="0" indent="0" algn="ctr" defTabSz="711200">
            <a:lnSpc>
              <a:spcPct val="90000"/>
            </a:lnSpc>
            <a:spcBef>
              <a:spcPct val="0"/>
            </a:spcBef>
            <a:spcAft>
              <a:spcPct val="35000"/>
            </a:spcAft>
            <a:buNone/>
          </a:pPr>
          <a:r>
            <a:rPr lang="en-AU" sz="1100" kern="1200" dirty="0">
              <a:solidFill>
                <a:schemeClr val="accent3"/>
              </a:solidFill>
            </a:rPr>
            <a:t>AND</a:t>
          </a:r>
        </a:p>
        <a:p>
          <a:pPr marL="0" lvl="0" indent="0" algn="ctr" defTabSz="711200">
            <a:lnSpc>
              <a:spcPct val="90000"/>
            </a:lnSpc>
            <a:spcBef>
              <a:spcPct val="0"/>
            </a:spcBef>
            <a:spcAft>
              <a:spcPct val="35000"/>
            </a:spcAft>
            <a:buNone/>
          </a:pPr>
          <a:r>
            <a:rPr lang="en-AU" sz="1100" kern="1200" dirty="0">
              <a:solidFill>
                <a:schemeClr val="accent3"/>
              </a:solidFill>
            </a:rPr>
            <a:t>Prioritisation project for hydrogen and ammonia fuelled vessels and vehicles, and hydrogen and ammonia as a transport cargo.</a:t>
          </a:r>
        </a:p>
      </dsp:txBody>
      <dsp:txXfrm>
        <a:off x="17463" y="1582543"/>
        <a:ext cx="2259001" cy="2254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00400-AEBC-44BF-ABE6-58549BB01463}">
      <dsp:nvSpPr>
        <dsp:cNvPr id="0" name=""/>
        <dsp:cNvSpPr/>
      </dsp:nvSpPr>
      <dsp:spPr>
        <a:xfrm>
          <a:off x="0" y="2661"/>
          <a:ext cx="7607808"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F9693F-4837-4034-AA02-5041806FE7B5}">
      <dsp:nvSpPr>
        <dsp:cNvPr id="0" name=""/>
        <dsp:cNvSpPr/>
      </dsp:nvSpPr>
      <dsp:spPr>
        <a:xfrm>
          <a:off x="0" y="2661"/>
          <a:ext cx="1941053" cy="544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AU" sz="2000" kern="1200" dirty="0"/>
            <a:t>National Codes to improve:</a:t>
          </a:r>
        </a:p>
        <a:p>
          <a:pPr marL="0" lvl="0" indent="0" algn="l" defTabSz="889000">
            <a:lnSpc>
              <a:spcPct val="90000"/>
            </a:lnSpc>
            <a:spcBef>
              <a:spcPct val="0"/>
            </a:spcBef>
            <a:spcAft>
              <a:spcPct val="35000"/>
            </a:spcAft>
            <a:buNone/>
          </a:pPr>
          <a:r>
            <a:rPr lang="en-AU" sz="2000" b="1" kern="1200" dirty="0">
              <a:solidFill>
                <a:schemeClr val="accent3"/>
              </a:solidFill>
            </a:rPr>
            <a:t>Safety</a:t>
          </a:r>
        </a:p>
        <a:p>
          <a:pPr marL="0" lvl="0" indent="0" algn="l" defTabSz="889000">
            <a:lnSpc>
              <a:spcPct val="90000"/>
            </a:lnSpc>
            <a:spcBef>
              <a:spcPct val="0"/>
            </a:spcBef>
            <a:spcAft>
              <a:spcPct val="35000"/>
            </a:spcAft>
            <a:buNone/>
          </a:pPr>
          <a:r>
            <a:rPr lang="en-AU" sz="2000" b="1" kern="1200" dirty="0">
              <a:solidFill>
                <a:schemeClr val="accent3"/>
              </a:solidFill>
            </a:rPr>
            <a:t>National consistency</a:t>
          </a:r>
        </a:p>
        <a:p>
          <a:pPr marL="0" lvl="0" indent="0" algn="l" defTabSz="889000">
            <a:lnSpc>
              <a:spcPct val="90000"/>
            </a:lnSpc>
            <a:spcBef>
              <a:spcPct val="0"/>
            </a:spcBef>
            <a:spcAft>
              <a:spcPct val="35000"/>
            </a:spcAft>
            <a:buNone/>
          </a:pPr>
          <a:r>
            <a:rPr lang="en-AU" sz="2000" b="1" kern="1200" dirty="0">
              <a:solidFill>
                <a:schemeClr val="accent3"/>
              </a:solidFill>
            </a:rPr>
            <a:t>Transparency</a:t>
          </a:r>
        </a:p>
        <a:p>
          <a:pPr marL="0" lvl="0" indent="0" algn="l" defTabSz="889000">
            <a:lnSpc>
              <a:spcPct val="90000"/>
            </a:lnSpc>
            <a:spcBef>
              <a:spcPct val="0"/>
            </a:spcBef>
            <a:spcAft>
              <a:spcPct val="35000"/>
            </a:spcAft>
            <a:buNone/>
          </a:pPr>
          <a:r>
            <a:rPr lang="en-AU" sz="2000" b="1" kern="1200" dirty="0">
              <a:solidFill>
                <a:schemeClr val="accent3"/>
              </a:solidFill>
            </a:rPr>
            <a:t>Efficiency </a:t>
          </a:r>
        </a:p>
        <a:p>
          <a:pPr marL="0" lvl="0" indent="0" algn="l" defTabSz="889000">
            <a:lnSpc>
              <a:spcPct val="90000"/>
            </a:lnSpc>
            <a:spcBef>
              <a:spcPct val="0"/>
            </a:spcBef>
            <a:spcAft>
              <a:spcPct val="35000"/>
            </a:spcAft>
            <a:buNone/>
          </a:pPr>
          <a:r>
            <a:rPr lang="en-AU" sz="2000" b="1" kern="1200" dirty="0">
              <a:solidFill>
                <a:schemeClr val="accent3"/>
              </a:solidFill>
            </a:rPr>
            <a:t>Certainty</a:t>
          </a:r>
        </a:p>
      </dsp:txBody>
      <dsp:txXfrm>
        <a:off x="0" y="2661"/>
        <a:ext cx="1941053" cy="5444501"/>
      </dsp:txXfrm>
    </dsp:sp>
    <dsp:sp modelId="{3D4E2300-805B-4F32-99C9-5D41CDED51CE}">
      <dsp:nvSpPr>
        <dsp:cNvPr id="0" name=""/>
        <dsp:cNvSpPr/>
      </dsp:nvSpPr>
      <dsp:spPr>
        <a:xfrm>
          <a:off x="2047258" y="96637"/>
          <a:ext cx="5558046" cy="1563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ts val="0"/>
            </a:spcAft>
            <a:buFont typeface="Symbol" panose="05050102010706020507" pitchFamily="18" charset="2"/>
            <a:buNone/>
          </a:pPr>
          <a:r>
            <a:rPr lang="en-AU" sz="2000" b="1" kern="1200">
              <a:solidFill>
                <a:schemeClr val="accent3"/>
              </a:solidFill>
              <a:effectLst/>
              <a:latin typeface="Calibri" panose="020F0502020204030204" pitchFamily="34" charset="0"/>
              <a:ea typeface="Calibri" panose="020F0502020204030204" pitchFamily="34" charset="0"/>
              <a:cs typeface="Calibri" panose="020F0502020204030204" pitchFamily="34" charset="0"/>
            </a:rPr>
            <a:t>Regulatory obligations</a:t>
          </a:r>
        </a:p>
        <a:p>
          <a:pPr marL="0" lvl="0" indent="0" algn="l" defTabSz="889000">
            <a:lnSpc>
              <a:spcPct val="90000"/>
            </a:lnSpc>
            <a:spcBef>
              <a:spcPct val="0"/>
            </a:spcBef>
            <a:spcAft>
              <a:spcPct val="35000"/>
            </a:spcAft>
            <a:buFont typeface="Symbol" panose="05050102010706020507" pitchFamily="18" charset="2"/>
            <a:buNone/>
          </a:pPr>
          <a:r>
            <a:rPr lang="en-AU" sz="2000" kern="1200">
              <a:effectLst/>
              <a:latin typeface="Calibri" panose="020F0502020204030204" pitchFamily="34" charset="0"/>
              <a:ea typeface="Calibri" panose="020F0502020204030204" pitchFamily="34" charset="0"/>
              <a:cs typeface="Calibri" panose="020F0502020204030204" pitchFamily="34" charset="0"/>
            </a:rPr>
            <a:t>Identifying regulatory obligations, and regulators associated with the lifecycle activities of the relevant hydrogen or ammonia project in each Australian jurisdiction. </a:t>
          </a:r>
          <a:endParaRPr lang="en-AU" sz="2000" kern="1200"/>
        </a:p>
      </dsp:txBody>
      <dsp:txXfrm>
        <a:off x="2047258" y="96637"/>
        <a:ext cx="5558046" cy="1563105"/>
      </dsp:txXfrm>
    </dsp:sp>
    <dsp:sp modelId="{5028C585-D547-424A-B167-619B30F017FD}">
      <dsp:nvSpPr>
        <dsp:cNvPr id="0" name=""/>
        <dsp:cNvSpPr/>
      </dsp:nvSpPr>
      <dsp:spPr>
        <a:xfrm>
          <a:off x="1941053" y="1659742"/>
          <a:ext cx="566425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6C3673-1A69-4F13-B03C-8842C2199E99}">
      <dsp:nvSpPr>
        <dsp:cNvPr id="0" name=""/>
        <dsp:cNvSpPr/>
      </dsp:nvSpPr>
      <dsp:spPr>
        <a:xfrm>
          <a:off x="2047258" y="1753718"/>
          <a:ext cx="5558046" cy="2044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ts val="0"/>
            </a:spcAft>
            <a:buFont typeface="Symbol" panose="05050102010706020507" pitchFamily="18" charset="2"/>
            <a:buNone/>
          </a:pPr>
          <a:r>
            <a:rPr lang="en-AU" sz="2000" b="1" kern="1200">
              <a:solidFill>
                <a:schemeClr val="accent3"/>
              </a:solidFill>
              <a:effectLst/>
              <a:latin typeface="Calibri" panose="020F0502020204030204" pitchFamily="34" charset="0"/>
              <a:ea typeface="Calibri" panose="020F0502020204030204" pitchFamily="34" charset="0"/>
              <a:cs typeface="Calibri" panose="020F0502020204030204" pitchFamily="34" charset="0"/>
            </a:rPr>
            <a:t>Best practice</a:t>
          </a:r>
        </a:p>
        <a:p>
          <a:pPr marL="0" lvl="0" indent="0" algn="l" defTabSz="889000">
            <a:lnSpc>
              <a:spcPct val="90000"/>
            </a:lnSpc>
            <a:spcBef>
              <a:spcPct val="0"/>
            </a:spcBef>
            <a:spcAft>
              <a:spcPct val="35000"/>
            </a:spcAft>
            <a:buFont typeface="Symbol" panose="05050102010706020507" pitchFamily="18" charset="2"/>
            <a:buNone/>
          </a:pPr>
          <a:r>
            <a:rPr lang="en-AU" sz="2000" kern="1200">
              <a:effectLst/>
              <a:latin typeface="Calibri" panose="020F0502020204030204" pitchFamily="34" charset="0"/>
              <a:ea typeface="Calibri" panose="020F0502020204030204" pitchFamily="34" charset="0"/>
              <a:cs typeface="Calibri" panose="020F0502020204030204" pitchFamily="34" charset="0"/>
            </a:rPr>
            <a:t>Identifying best practice, including existing domestic and international practice and precedence, technical specifications, case studies and standards which have been/could be utilized when assessing regulatory obligations for the lifecycle of the project. </a:t>
          </a:r>
          <a:endParaRPr lang="en-AU" sz="2000" kern="1200"/>
        </a:p>
      </dsp:txBody>
      <dsp:txXfrm>
        <a:off x="2047258" y="1753718"/>
        <a:ext cx="5558046" cy="2044620"/>
      </dsp:txXfrm>
    </dsp:sp>
    <dsp:sp modelId="{1CE5F010-B74E-4984-8719-68173EB55F7B}">
      <dsp:nvSpPr>
        <dsp:cNvPr id="0" name=""/>
        <dsp:cNvSpPr/>
      </dsp:nvSpPr>
      <dsp:spPr>
        <a:xfrm>
          <a:off x="1941053" y="3798338"/>
          <a:ext cx="566425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E83F27-BA98-4897-BB43-DB54118468A2}">
      <dsp:nvSpPr>
        <dsp:cNvPr id="0" name=""/>
        <dsp:cNvSpPr/>
      </dsp:nvSpPr>
      <dsp:spPr>
        <a:xfrm>
          <a:off x="2047258" y="3892314"/>
          <a:ext cx="5558046" cy="145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ts val="0"/>
            </a:spcAft>
            <a:buFont typeface="Symbol" panose="05050102010706020507" pitchFamily="18" charset="2"/>
            <a:buNone/>
          </a:pPr>
          <a:r>
            <a:rPr lang="en-AU" sz="2000" b="1" kern="1200">
              <a:solidFill>
                <a:schemeClr val="accent3"/>
              </a:solidFill>
              <a:effectLst/>
              <a:latin typeface="Calibri" panose="020F0502020204030204" pitchFamily="34" charset="0"/>
              <a:ea typeface="Calibri" panose="020F0502020204030204" pitchFamily="34" charset="0"/>
              <a:cs typeface="Calibri" panose="020F0502020204030204" pitchFamily="34" charset="0"/>
            </a:rPr>
            <a:t>Coordination</a:t>
          </a:r>
        </a:p>
        <a:p>
          <a:pPr marL="0" lvl="0" indent="0" algn="l" defTabSz="889000">
            <a:lnSpc>
              <a:spcPct val="90000"/>
            </a:lnSpc>
            <a:spcBef>
              <a:spcPct val="0"/>
            </a:spcBef>
            <a:spcAft>
              <a:spcPct val="35000"/>
            </a:spcAft>
            <a:buFont typeface="Symbol" panose="05050102010706020507" pitchFamily="18" charset="2"/>
            <a:buNone/>
          </a:pPr>
          <a:r>
            <a:rPr lang="en-AU" sz="2000" kern="1200">
              <a:effectLst/>
              <a:latin typeface="Calibri" panose="020F0502020204030204" pitchFamily="34" charset="0"/>
              <a:ea typeface="Calibri" panose="020F0502020204030204" pitchFamily="34" charset="0"/>
              <a:cs typeface="Calibri" panose="020F0502020204030204" pitchFamily="34" charset="0"/>
            </a:rPr>
            <a:t>Identified best practice will be endorsed and utilised by all relevant regulators within each jurisdiction. </a:t>
          </a:r>
          <a:endParaRPr lang="en-AU" sz="2000" kern="1200"/>
        </a:p>
      </dsp:txBody>
      <dsp:txXfrm>
        <a:off x="2047258" y="3892314"/>
        <a:ext cx="5558046" cy="1456855"/>
      </dsp:txXfrm>
    </dsp:sp>
    <dsp:sp modelId="{13778DCB-957F-440D-913E-DF8F7F5BDCD6}">
      <dsp:nvSpPr>
        <dsp:cNvPr id="0" name=""/>
        <dsp:cNvSpPr/>
      </dsp:nvSpPr>
      <dsp:spPr>
        <a:xfrm>
          <a:off x="1941053" y="5349170"/>
          <a:ext cx="566425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77FF1-C447-41BF-B267-CFBDAC2E2C38}">
      <dsp:nvSpPr>
        <dsp:cNvPr id="0" name=""/>
        <dsp:cNvSpPr/>
      </dsp:nvSpPr>
      <dsp:spPr>
        <a:xfrm>
          <a:off x="0" y="110489"/>
          <a:ext cx="7886700" cy="473202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AU" sz="3600" kern="1200" dirty="0"/>
            <a:t>- Assist industry understand how activities would demonstrate compliance with regulatory obligations (and provide confidence in the timing and cost of compliance)</a:t>
          </a:r>
        </a:p>
        <a:p>
          <a:pPr marL="0" lvl="0" indent="0" algn="ctr" defTabSz="1600200">
            <a:lnSpc>
              <a:spcPct val="90000"/>
            </a:lnSpc>
            <a:spcBef>
              <a:spcPct val="0"/>
            </a:spcBef>
            <a:spcAft>
              <a:spcPct val="35000"/>
            </a:spcAft>
            <a:buNone/>
          </a:pPr>
          <a:r>
            <a:rPr lang="en-AU" sz="3600" kern="1200" dirty="0"/>
            <a:t>- Assist regulators determine what would be acceptable for granting approvals or enforcing compliance with regulations</a:t>
          </a:r>
          <a:endParaRPr lang="en-US" sz="3600" kern="1200" dirty="0"/>
        </a:p>
      </dsp:txBody>
      <dsp:txXfrm>
        <a:off x="0" y="110489"/>
        <a:ext cx="7886700" cy="4732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12563-7E73-4616-8202-748AE110A8B6}">
      <dsp:nvSpPr>
        <dsp:cNvPr id="0" name=""/>
        <dsp:cNvSpPr/>
      </dsp:nvSpPr>
      <dsp:spPr>
        <a:xfrm>
          <a:off x="102621" y="0"/>
          <a:ext cx="2486417" cy="204071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t>Regulatory obligations that are </a:t>
          </a:r>
          <a:r>
            <a:rPr lang="en-AU" sz="1300" b="1" i="1" kern="1200" dirty="0"/>
            <a:t>specific</a:t>
          </a:r>
          <a:r>
            <a:rPr lang="en-AU" sz="1300" kern="1200" dirty="0"/>
            <a:t> to hydrogen or require a </a:t>
          </a:r>
          <a:r>
            <a:rPr lang="en-AU" sz="1300" b="1" i="1" kern="1200" dirty="0"/>
            <a:t>hydrogen specific standard</a:t>
          </a:r>
          <a:r>
            <a:rPr lang="en-AU" sz="1300" kern="1200" dirty="0"/>
            <a:t> to demonstrate compliance.</a:t>
          </a:r>
          <a:endParaRPr lang="en-US" sz="1300" kern="1200" dirty="0"/>
        </a:p>
      </dsp:txBody>
      <dsp:txXfrm>
        <a:off x="102621" y="0"/>
        <a:ext cx="2486417" cy="2040717"/>
      </dsp:txXfrm>
    </dsp:sp>
    <dsp:sp modelId="{4A17C85E-F6FD-4FD7-A706-4591B396BEF4}">
      <dsp:nvSpPr>
        <dsp:cNvPr id="0" name=""/>
        <dsp:cNvSpPr/>
      </dsp:nvSpPr>
      <dsp:spPr>
        <a:xfrm>
          <a:off x="2837681" y="16353"/>
          <a:ext cx="2486417" cy="199335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t>Regulatory obligations of </a:t>
          </a:r>
          <a:r>
            <a:rPr lang="en-AU" sz="1300" i="1" kern="1200" dirty="0"/>
            <a:t>a</a:t>
          </a:r>
          <a:r>
            <a:rPr lang="en-AU" sz="1300" b="1" i="1" kern="1200" dirty="0"/>
            <a:t> general</a:t>
          </a:r>
          <a:r>
            <a:rPr lang="en-AU" sz="1300" kern="1200" dirty="0"/>
            <a:t> </a:t>
          </a:r>
          <a:r>
            <a:rPr lang="en-AU" sz="1300" b="1" i="1" kern="1200" dirty="0"/>
            <a:t>nature</a:t>
          </a:r>
          <a:r>
            <a:rPr lang="en-AU" sz="1300" kern="1200" dirty="0"/>
            <a:t> that are </a:t>
          </a:r>
          <a:r>
            <a:rPr lang="en-AU" sz="1300" b="1" i="1" kern="1200" dirty="0"/>
            <a:t>more significant in their application</a:t>
          </a:r>
          <a:r>
            <a:rPr lang="en-AU" sz="1300" kern="1200" dirty="0"/>
            <a:t> to the hydrogen industry than most other sectors</a:t>
          </a:r>
          <a:endParaRPr lang="en-US" sz="1300" kern="1200" dirty="0"/>
        </a:p>
      </dsp:txBody>
      <dsp:txXfrm>
        <a:off x="2837681" y="16353"/>
        <a:ext cx="2486417" cy="1993351"/>
      </dsp:txXfrm>
    </dsp:sp>
    <dsp:sp modelId="{5B1731D6-4666-40F0-B8A1-E47C39D6DD95}">
      <dsp:nvSpPr>
        <dsp:cNvPr id="0" name=""/>
        <dsp:cNvSpPr/>
      </dsp:nvSpPr>
      <dsp:spPr>
        <a:xfrm>
          <a:off x="5598450" y="24924"/>
          <a:ext cx="2486417" cy="199336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t>Regulatory obligations of a </a:t>
          </a:r>
          <a:r>
            <a:rPr lang="en-AU" sz="1300" b="1" i="1" kern="1200" dirty="0"/>
            <a:t>general nature</a:t>
          </a:r>
          <a:r>
            <a:rPr lang="en-AU" sz="1300" kern="1200" dirty="0"/>
            <a:t> that equally apply to hydrogen industry and other projects but there may be </a:t>
          </a:r>
          <a:r>
            <a:rPr lang="en-AU" sz="1300" b="1" i="1" kern="1200" dirty="0"/>
            <a:t>limited understanding</a:t>
          </a:r>
          <a:r>
            <a:rPr lang="en-AU" sz="1300" kern="1200" dirty="0"/>
            <a:t> of how the obligations apply to the hydrogen industry because no or a limited number of projects have been progressed (i.e., because it is new/nascent).</a:t>
          </a:r>
          <a:endParaRPr lang="en-US" sz="1300" kern="1200" dirty="0"/>
        </a:p>
      </dsp:txBody>
      <dsp:txXfrm>
        <a:off x="5598450" y="24924"/>
        <a:ext cx="2486417" cy="1993366"/>
      </dsp:txXfrm>
    </dsp:sp>
    <dsp:sp modelId="{5D3FF45C-7754-474C-A754-AC7C318BFB89}">
      <dsp:nvSpPr>
        <dsp:cNvPr id="0" name=""/>
        <dsp:cNvSpPr/>
      </dsp:nvSpPr>
      <dsp:spPr>
        <a:xfrm>
          <a:off x="0" y="2564526"/>
          <a:ext cx="3775750" cy="227901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AU" sz="1100" b="1" kern="1200"/>
            <a:t>What are hydrogen specific regulations?</a:t>
          </a:r>
          <a:endParaRPr lang="en-US" sz="1100" kern="1200"/>
        </a:p>
        <a:p>
          <a:pPr marL="57150" lvl="1" indent="-57150" algn="l" defTabSz="488950">
            <a:lnSpc>
              <a:spcPct val="90000"/>
            </a:lnSpc>
            <a:spcBef>
              <a:spcPct val="0"/>
            </a:spcBef>
            <a:spcAft>
              <a:spcPct val="15000"/>
            </a:spcAft>
            <a:buChar char="•"/>
          </a:pPr>
          <a:r>
            <a:rPr lang="en-AU" sz="1100" kern="1200"/>
            <a:t>Regulations that specifically refer to hydrogen such as the transport of hydrogen as cargo or regulation of hydrogen fuel cell vehicles</a:t>
          </a:r>
          <a:endParaRPr lang="en-US" sz="1100" kern="1200"/>
        </a:p>
        <a:p>
          <a:pPr marL="57150" lvl="1" indent="-57150" algn="l" defTabSz="488950">
            <a:lnSpc>
              <a:spcPct val="90000"/>
            </a:lnSpc>
            <a:spcBef>
              <a:spcPct val="0"/>
            </a:spcBef>
            <a:spcAft>
              <a:spcPct val="15000"/>
            </a:spcAft>
            <a:buChar char="•"/>
          </a:pPr>
          <a:r>
            <a:rPr lang="en-AU" sz="1100" kern="1200"/>
            <a:t>Regulatory obligations that arise due to the nature of the facility producing or using hydrogen which are generic in nature but require a hydrogen specific standard or measure of best practice to demonstrate compliance with the obligation.  For example, waste emissions, air and water from an electrolyser, or the approval of an electrolyser as an appliance, plant or equipment.</a:t>
          </a:r>
          <a:endParaRPr lang="en-US" sz="1100" kern="1200"/>
        </a:p>
      </dsp:txBody>
      <dsp:txXfrm>
        <a:off x="0" y="2564526"/>
        <a:ext cx="3775750" cy="2279010"/>
      </dsp:txXfrm>
    </dsp:sp>
    <dsp:sp modelId="{501183A2-66C5-483D-971A-AF1A9A9E311B}">
      <dsp:nvSpPr>
        <dsp:cNvPr id="0" name=""/>
        <dsp:cNvSpPr/>
      </dsp:nvSpPr>
      <dsp:spPr>
        <a:xfrm>
          <a:off x="3880124" y="2266425"/>
          <a:ext cx="4135957" cy="281145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AU" sz="1100" b="1" kern="1200"/>
            <a:t>What are relevant regulations of a general nature?</a:t>
          </a:r>
          <a:endParaRPr lang="en-US" sz="1100" kern="1200"/>
        </a:p>
        <a:p>
          <a:pPr marL="57150" lvl="1" indent="-57150" algn="l" defTabSz="488950">
            <a:lnSpc>
              <a:spcPct val="90000"/>
            </a:lnSpc>
            <a:spcBef>
              <a:spcPct val="0"/>
            </a:spcBef>
            <a:spcAft>
              <a:spcPct val="15000"/>
            </a:spcAft>
            <a:buChar char="•"/>
          </a:pPr>
          <a:r>
            <a:rPr lang="en-AU" sz="1100" kern="1200" dirty="0"/>
            <a:t>Regulatory obligations that arise due to the nature of the facility producing or using hydrogen but are not necessarily only specific to hydrogen: regulatory obligations that are a relevant, important or essential part of a hydrogen project. </a:t>
          </a:r>
          <a:endParaRPr lang="en-US" sz="1100" kern="1200" dirty="0"/>
        </a:p>
        <a:p>
          <a:pPr marL="57150" lvl="1" indent="-57150" algn="l" defTabSz="488950">
            <a:lnSpc>
              <a:spcPct val="90000"/>
            </a:lnSpc>
            <a:spcBef>
              <a:spcPct val="0"/>
            </a:spcBef>
            <a:spcAft>
              <a:spcPct val="15000"/>
            </a:spcAft>
            <a:buChar char="•"/>
          </a:pPr>
          <a:r>
            <a:rPr lang="en-AU" sz="1100" kern="1200"/>
            <a:t>There is a new or different application of the regulatory obligation to hydrogen (e.g., because of new use or increased scale) and there is uncertainty in the practical or operational application of regulatory obligations. For example, regulation (such as waste) from a water purification plant. While water purification is not unique to hydrogen production the significance and volume of water input makes regulation of water production highly relevant.</a:t>
          </a:r>
          <a:endParaRPr lang="en-US" sz="1100" kern="1200"/>
        </a:p>
        <a:p>
          <a:pPr marL="57150" lvl="1" indent="-57150" algn="l" defTabSz="488950">
            <a:lnSpc>
              <a:spcPct val="90000"/>
            </a:lnSpc>
            <a:spcBef>
              <a:spcPct val="0"/>
            </a:spcBef>
            <a:spcAft>
              <a:spcPct val="15000"/>
            </a:spcAft>
            <a:buChar char="•"/>
          </a:pPr>
          <a:r>
            <a:rPr lang="en-AU" sz="1100" kern="1200"/>
            <a:t>Regulatory obligations that are more general in nature but including the obligation in a single location or describing the obligation will provide transparency and assist industry and regulators understand how the obligation applies in the context of hydrogen supply chains.</a:t>
          </a:r>
          <a:endParaRPr lang="en-US" sz="1100" kern="1200"/>
        </a:p>
      </dsp:txBody>
      <dsp:txXfrm>
        <a:off x="3880124" y="2266425"/>
        <a:ext cx="4135957" cy="2811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868E2-2263-4CAD-8BCE-27A1FB38C510}">
      <dsp:nvSpPr>
        <dsp:cNvPr id="0" name=""/>
        <dsp:cNvSpPr/>
      </dsp:nvSpPr>
      <dsp:spPr>
        <a:xfrm>
          <a:off x="0" y="8064"/>
          <a:ext cx="7886700" cy="11536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AU" sz="2900" kern="1200"/>
            <a:t>We are proposing that sources of ‘best practice’ may include the following:</a:t>
          </a:r>
          <a:endParaRPr lang="en-US" sz="2900" kern="1200"/>
        </a:p>
      </dsp:txBody>
      <dsp:txXfrm>
        <a:off x="56315" y="64379"/>
        <a:ext cx="7774070" cy="1040990"/>
      </dsp:txXfrm>
    </dsp:sp>
    <dsp:sp modelId="{22C27FAE-D110-4B79-8558-ACAC5546D1C4}">
      <dsp:nvSpPr>
        <dsp:cNvPr id="0" name=""/>
        <dsp:cNvSpPr/>
      </dsp:nvSpPr>
      <dsp:spPr>
        <a:xfrm>
          <a:off x="0" y="1161684"/>
          <a:ext cx="7886700" cy="3181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AU" sz="2300" kern="1200" dirty="0"/>
            <a:t>Laws and regulations from other jurisdictions.  </a:t>
          </a:r>
          <a:endParaRPr lang="en-US" sz="2300" kern="1200" dirty="0"/>
        </a:p>
        <a:p>
          <a:pPr marL="228600" lvl="1" indent="-228600" algn="l" defTabSz="1022350">
            <a:lnSpc>
              <a:spcPct val="90000"/>
            </a:lnSpc>
            <a:spcBef>
              <a:spcPct val="0"/>
            </a:spcBef>
            <a:spcAft>
              <a:spcPct val="20000"/>
            </a:spcAft>
            <a:buChar char="•"/>
          </a:pPr>
          <a:r>
            <a:rPr lang="en-AU" sz="2300" kern="1200" dirty="0"/>
            <a:t>Technical work undertaken by publicly funded technical and research institutions to underpin hydrogen safety regulation (not yet law, regulation or standard)</a:t>
          </a:r>
          <a:endParaRPr lang="en-US" sz="2300" kern="1200" dirty="0"/>
        </a:p>
        <a:p>
          <a:pPr marL="228600" lvl="1" indent="-228600" algn="l" defTabSz="1022350">
            <a:lnSpc>
              <a:spcPct val="90000"/>
            </a:lnSpc>
            <a:spcBef>
              <a:spcPct val="0"/>
            </a:spcBef>
            <a:spcAft>
              <a:spcPct val="20000"/>
            </a:spcAft>
            <a:buChar char="•"/>
          </a:pPr>
          <a:r>
            <a:rPr lang="en-AU" sz="2300" kern="1200" dirty="0"/>
            <a:t>A broader range of industry standards bodies to consider whether suitable standards are available, and where multiple standards are available, which is the ‘best’.</a:t>
          </a:r>
          <a:endParaRPr lang="en-US" sz="2300" kern="1200" dirty="0"/>
        </a:p>
        <a:p>
          <a:pPr marL="228600" lvl="1" indent="-228600" algn="l" defTabSz="1022350">
            <a:lnSpc>
              <a:spcPct val="90000"/>
            </a:lnSpc>
            <a:spcBef>
              <a:spcPct val="0"/>
            </a:spcBef>
            <a:spcAft>
              <a:spcPct val="20000"/>
            </a:spcAft>
            <a:buChar char="•"/>
          </a:pPr>
          <a:r>
            <a:rPr lang="en-AU" sz="2300" kern="1200" dirty="0"/>
            <a:t>Case studies and examples of industry proponent developed ‘safety cases’ or ‘precedential novel regulatory approvals’.</a:t>
          </a:r>
          <a:endParaRPr lang="en-US" sz="2300" kern="1200" dirty="0"/>
        </a:p>
      </dsp:txBody>
      <dsp:txXfrm>
        <a:off x="0" y="1161684"/>
        <a:ext cx="7886700" cy="31815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7F2BD-382D-488B-B10F-2646EF5BAC22}">
      <dsp:nvSpPr>
        <dsp:cNvPr id="0" name=""/>
        <dsp:cNvSpPr/>
      </dsp:nvSpPr>
      <dsp:spPr>
        <a:xfrm>
          <a:off x="0" y="1805"/>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43E811-2B7A-4D71-8C93-9ED11F31710D}">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4280D-6E9B-4CD1-BB86-5F1CF324EDAF}">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AU" sz="1700" b="1" kern="1200"/>
            <a:t>What components or processes should be included in the project scope for each Code?</a:t>
          </a:r>
          <a:endParaRPr lang="en-US" sz="1700" kern="1200"/>
        </a:p>
      </dsp:txBody>
      <dsp:txXfrm>
        <a:off x="1057183" y="1805"/>
        <a:ext cx="6829516" cy="915310"/>
      </dsp:txXfrm>
    </dsp:sp>
    <dsp:sp modelId="{6AA5EF94-3D1A-4487-A270-A2FF6D6EEF2A}">
      <dsp:nvSpPr>
        <dsp:cNvPr id="0" name=""/>
        <dsp:cNvSpPr/>
      </dsp:nvSpPr>
      <dsp:spPr>
        <a:xfrm>
          <a:off x="0" y="1145944"/>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999298-B983-4D29-B389-C4DB59EFC15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81CFCD-F91B-48E6-8877-7858803A4CAD}">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AU" sz="1700" b="1" kern="1200"/>
            <a:t>What regulatory schemes should be included in each of the Codes?</a:t>
          </a:r>
          <a:endParaRPr lang="en-US" sz="1700" kern="1200"/>
        </a:p>
      </dsp:txBody>
      <dsp:txXfrm>
        <a:off x="1057183" y="1145944"/>
        <a:ext cx="6829516" cy="915310"/>
      </dsp:txXfrm>
    </dsp:sp>
    <dsp:sp modelId="{2F0463E6-EDD4-4290-9777-60B92EA8616B}">
      <dsp:nvSpPr>
        <dsp:cNvPr id="0" name=""/>
        <dsp:cNvSpPr/>
      </dsp:nvSpPr>
      <dsp:spPr>
        <a:xfrm>
          <a:off x="0" y="2290082"/>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1BC789-9E93-4A86-BE1F-17655CDD1AAF}">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60E151-86A8-45E1-A4A3-37831CEFD372}">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AU" sz="1700" b="1" kern="1200"/>
            <a:t>What are your regulatory experiences/challenges (approvals and compliance with particular regulatory provisions) applying the current regulatory framework?</a:t>
          </a:r>
          <a:endParaRPr lang="en-US" sz="1700" kern="1200"/>
        </a:p>
      </dsp:txBody>
      <dsp:txXfrm>
        <a:off x="1057183" y="2290082"/>
        <a:ext cx="6829516" cy="915310"/>
      </dsp:txXfrm>
    </dsp:sp>
    <dsp:sp modelId="{369C2BEB-F4D1-4CBB-8E75-F38E994ABAEB}">
      <dsp:nvSpPr>
        <dsp:cNvPr id="0" name=""/>
        <dsp:cNvSpPr/>
      </dsp:nvSpPr>
      <dsp:spPr>
        <a:xfrm>
          <a:off x="0" y="3434221"/>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FC9DC-DFA3-4DF9-B558-722B0D0D9E7B}">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B65911-EB29-4134-9D3A-373608A048D8}">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AU" sz="1700" b="1" kern="1200"/>
            <a:t>What sources of best practice are you aware of that could address the specific regulatory issues that you have encountered/anticipated?</a:t>
          </a:r>
          <a:endParaRPr lang="en-US" sz="1700" kern="1200"/>
        </a:p>
      </dsp:txBody>
      <dsp:txXfrm>
        <a:off x="1057183" y="3434221"/>
        <a:ext cx="6829516" cy="915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B9394-0B54-4D88-BA58-406350C206F4}">
      <dsp:nvSpPr>
        <dsp:cNvPr id="0" name=""/>
        <dsp:cNvSpPr/>
      </dsp:nvSpPr>
      <dsp:spPr>
        <a:xfrm>
          <a:off x="0" y="53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2BE792-179B-4C15-A8D0-3E186FEEC62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81757E-6F36-4FC1-A163-3DA2CF5470FF}">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AU" sz="2100" b="1" kern="1200" dirty="0"/>
            <a:t>Are the current descriptions a useful mechanism to determine scope?</a:t>
          </a:r>
        </a:p>
      </dsp:txBody>
      <dsp:txXfrm>
        <a:off x="1435590" y="531"/>
        <a:ext cx="6451109" cy="1242935"/>
      </dsp:txXfrm>
    </dsp:sp>
    <dsp:sp modelId="{4DF72CE3-AD2B-4A38-8738-09166F014AD2}">
      <dsp:nvSpPr>
        <dsp:cNvPr id="0" name=""/>
        <dsp:cNvSpPr/>
      </dsp:nvSpPr>
      <dsp:spPr>
        <a:xfrm>
          <a:off x="0" y="1554201"/>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3A48A1-BB1F-41B3-B8FA-EED2D10EC62D}">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E76E84-1943-404A-B7E3-08BDE5D49C81}">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AU" sz="2100" b="1" kern="1200" dirty="0"/>
            <a:t>While the descriptions were useful for mapping the regulatory environment, do the descriptions work for the code process? </a:t>
          </a:r>
          <a:endParaRPr lang="en-US" sz="2100" kern="1200" dirty="0"/>
        </a:p>
      </dsp:txBody>
      <dsp:txXfrm>
        <a:off x="1435590" y="1554201"/>
        <a:ext cx="6451109" cy="1242935"/>
      </dsp:txXfrm>
    </dsp:sp>
    <dsp:sp modelId="{A3518C42-AA4F-475D-AA42-8D71A8F32A9F}">
      <dsp:nvSpPr>
        <dsp:cNvPr id="0" name=""/>
        <dsp:cNvSpPr/>
      </dsp:nvSpPr>
      <dsp:spPr>
        <a:xfrm>
          <a:off x="0" y="3107870"/>
          <a:ext cx="78867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F09204-E434-415B-B93A-4412E91B774C}">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E44D5E-9961-4B3F-8151-0D4FBC14D82C}">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AU" sz="2100" b="1" kern="1200" dirty="0"/>
            <a:t>Should they include appliances, plant or equipment relevant to the nature of each proposed code?</a:t>
          </a:r>
          <a:endParaRPr lang="en-US" sz="2100" kern="1200" dirty="0"/>
        </a:p>
      </dsp:txBody>
      <dsp:txXfrm>
        <a:off x="1435590" y="3107870"/>
        <a:ext cx="6451109"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C7C7A-A822-4DDF-B1DA-56E9BFD69D67}">
      <dsp:nvSpPr>
        <dsp:cNvPr id="0" name=""/>
        <dsp:cNvSpPr/>
      </dsp:nvSpPr>
      <dsp:spPr>
        <a:xfrm>
          <a:off x="589841" y="0"/>
          <a:ext cx="2641073" cy="967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dirty="0"/>
            <a:t>Are the current descriptions a useful mechanism to determine scope?</a:t>
          </a:r>
          <a:endParaRPr lang="en-AU" sz="1200" kern="1200" dirty="0"/>
        </a:p>
      </dsp:txBody>
      <dsp:txXfrm>
        <a:off x="589841" y="0"/>
        <a:ext cx="2641073" cy="967479"/>
      </dsp:txXfrm>
    </dsp:sp>
    <dsp:sp modelId="{EBD1132E-1511-43D4-B40C-7DF99AA225A2}">
      <dsp:nvSpPr>
        <dsp:cNvPr id="0" name=""/>
        <dsp:cNvSpPr/>
      </dsp:nvSpPr>
      <dsp:spPr>
        <a:xfrm>
          <a:off x="3392161" y="1213"/>
          <a:ext cx="2993397" cy="967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dirty="0"/>
            <a:t>While the descriptions were useful for mapping the regulatory environment, do the descriptions work for the code process? </a:t>
          </a:r>
          <a:endParaRPr lang="en-US" sz="1200" kern="1200" dirty="0"/>
        </a:p>
      </dsp:txBody>
      <dsp:txXfrm>
        <a:off x="3392161" y="1213"/>
        <a:ext cx="2993397" cy="967479"/>
      </dsp:txXfrm>
    </dsp:sp>
    <dsp:sp modelId="{07308192-A4DB-4831-838F-9FFE8852B615}">
      <dsp:nvSpPr>
        <dsp:cNvPr id="0" name=""/>
        <dsp:cNvSpPr/>
      </dsp:nvSpPr>
      <dsp:spPr>
        <a:xfrm>
          <a:off x="6546806" y="606"/>
          <a:ext cx="2505191" cy="96747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dirty="0"/>
            <a:t>Should they include appliances, plant or equipment relevant to the nature of each proposed code?</a:t>
          </a:r>
          <a:endParaRPr lang="en-US" sz="1200" kern="1200" dirty="0"/>
        </a:p>
      </dsp:txBody>
      <dsp:txXfrm>
        <a:off x="6546806" y="606"/>
        <a:ext cx="2505191" cy="96747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31T06:14:14.312"/>
    </inkml:context>
    <inkml:brush xml:id="br0">
      <inkml:brushProperty name="width" value="0.035" units="cm"/>
      <inkml:brushProperty name="height" value="0.035" units="cm"/>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2T04:37:36.910"/>
    </inkml:context>
    <inkml:brush xml:id="br0">
      <inkml:brushProperty name="width" value="0.035" units="cm"/>
      <inkml:brushProperty name="height" value="0.035" units="cm"/>
      <inkml:brushProperty name="color" value="#E71224"/>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69117-0253-4063-BDCE-FEA81C495F51}" type="datetimeFigureOut">
              <a:rPr lang="en-AU" smtClean="0"/>
              <a:t>13/11/2023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CA1CDF-B086-4EDC-A498-51957B7D1EB1}" type="slidenum">
              <a:rPr lang="en-AU" smtClean="0"/>
              <a:t>‹#›</a:t>
            </a:fld>
            <a:endParaRPr lang="en-AU"/>
          </a:p>
        </p:txBody>
      </p:sp>
    </p:spTree>
    <p:extLst>
      <p:ext uri="{BB962C8B-B14F-4D97-AF65-F5344CB8AC3E}">
        <p14:creationId xmlns:p14="http://schemas.microsoft.com/office/powerpoint/2010/main" val="160650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BACA1CDF-B086-4EDC-A498-51957B7D1EB1}" type="slidenum">
              <a:rPr lang="en-AU" smtClean="0"/>
              <a:t>1</a:t>
            </a:fld>
            <a:endParaRPr lang="en-AU"/>
          </a:p>
        </p:txBody>
      </p:sp>
    </p:spTree>
    <p:extLst>
      <p:ext uri="{BB962C8B-B14F-4D97-AF65-F5344CB8AC3E}">
        <p14:creationId xmlns:p14="http://schemas.microsoft.com/office/powerpoint/2010/main" val="1803225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0: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0:notes"/>
          <p:cNvSpPr txBox="1">
            <a:spLocks noGrp="1"/>
          </p:cNvSpPr>
          <p:nvPr>
            <p:ph type="body" idx="1"/>
          </p:nvPr>
        </p:nvSpPr>
        <p:spPr>
          <a:xfrm>
            <a:off x="929640" y="3373755"/>
            <a:ext cx="7437120" cy="2760345"/>
          </a:xfrm>
          <a:prstGeom prst="rect">
            <a:avLst/>
          </a:prstGeom>
          <a:noFill/>
          <a:ln>
            <a:noFill/>
          </a:ln>
        </p:spPr>
        <p:txBody>
          <a:bodyPr spcFirstLastPara="1" wrap="square" lIns="93175" tIns="46575" rIns="93175" bIns="46575" anchor="t" anchorCtr="0">
            <a:noAutofit/>
          </a:bodyPr>
          <a:lstStyle/>
          <a:p>
            <a:pPr marL="381000" lvl="1" indent="0" algn="l" rtl="0">
              <a:spcBef>
                <a:spcPts val="0"/>
              </a:spcBef>
              <a:spcAft>
                <a:spcPts val="0"/>
              </a:spcAft>
              <a:buClr>
                <a:schemeClr val="accent5"/>
              </a:buClr>
              <a:buSzPts val="1200"/>
              <a:buFont typeface="Noto Sans Symbols"/>
              <a:buNone/>
            </a:pPr>
            <a:r>
              <a:rPr lang="en-US" sz="1200"/>
              <a:t>What do we know about hydrogen detection equipment standards and </a:t>
            </a:r>
            <a:r>
              <a:rPr lang="en-US" sz="1200" err="1"/>
              <a:t>utilisation</a:t>
            </a:r>
            <a:endParaRPr/>
          </a:p>
          <a:p>
            <a:pPr marL="0" lvl="0" indent="0" algn="l" rtl="0">
              <a:spcBef>
                <a:spcPts val="0"/>
              </a:spcBef>
              <a:spcAft>
                <a:spcPts val="0"/>
              </a:spcAft>
              <a:buNone/>
            </a:pPr>
            <a:endParaRPr/>
          </a:p>
          <a:p>
            <a:pPr marL="0" lvl="0" indent="0" algn="l" rtl="0">
              <a:spcBef>
                <a:spcPts val="0"/>
              </a:spcBef>
              <a:spcAft>
                <a:spcPts val="0"/>
              </a:spcAft>
              <a:buNone/>
            </a:pPr>
            <a:r>
              <a:rPr lang="en-US"/>
              <a:t>Highlight the sensor capabilities are part of the SCS program.</a:t>
            </a:r>
            <a:endParaRPr/>
          </a:p>
        </p:txBody>
      </p:sp>
      <p:sp>
        <p:nvSpPr>
          <p:cNvPr id="387" name="Google Shape;387;p10: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966855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slides provided as an example of safety cases that have already been prepared, and utilised in other jurisdictions, which we can utilise for national code of best practice.  This hydrogen detection one is potentially of considerable interest.  The Qld safety code – developed by some of our friends in the room discussion hydrogen detection as being the requirement given that </a:t>
            </a:r>
            <a:r>
              <a:rPr lang="en-AU" dirty="0" err="1"/>
              <a:t>odourisation</a:t>
            </a:r>
            <a:r>
              <a:rPr lang="en-AU" dirty="0"/>
              <a:t> is not possible.  How can we streamline the acceptance of h2 detection equipment and in what scenarios?</a:t>
            </a:r>
          </a:p>
        </p:txBody>
      </p:sp>
      <p:sp>
        <p:nvSpPr>
          <p:cNvPr id="4" name="Slide Number Placeholder 3"/>
          <p:cNvSpPr>
            <a:spLocks noGrp="1"/>
          </p:cNvSpPr>
          <p:nvPr>
            <p:ph type="sldNum" sz="quarter" idx="5"/>
          </p:nvPr>
        </p:nvSpPr>
        <p:spPr/>
        <p:txBody>
          <a:bodyPr/>
          <a:lstStyle/>
          <a:p>
            <a:fld id="{BACA1CDF-B086-4EDC-A498-51957B7D1EB1}" type="slidenum">
              <a:rPr lang="en-AU" smtClean="0"/>
              <a:t>16</a:t>
            </a:fld>
            <a:endParaRPr lang="en-AU"/>
          </a:p>
        </p:txBody>
      </p:sp>
    </p:spTree>
    <p:extLst>
      <p:ext uri="{BB962C8B-B14F-4D97-AF65-F5344CB8AC3E}">
        <p14:creationId xmlns:p14="http://schemas.microsoft.com/office/powerpoint/2010/main" val="3605914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ACA1CDF-B086-4EDC-A498-51957B7D1EB1}" type="slidenum">
              <a:rPr lang="en-AU" smtClean="0"/>
              <a:t>17</a:t>
            </a:fld>
            <a:endParaRPr lang="en-AU"/>
          </a:p>
        </p:txBody>
      </p:sp>
    </p:spTree>
    <p:extLst>
      <p:ext uri="{BB962C8B-B14F-4D97-AF65-F5344CB8AC3E}">
        <p14:creationId xmlns:p14="http://schemas.microsoft.com/office/powerpoint/2010/main" val="693059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 input part for the day.  On tables, there are input documents for description, components and processes and legislative themes.  Input documents 1, 2 and 3.</a:t>
            </a:r>
          </a:p>
          <a:p>
            <a:r>
              <a:rPr lang="en-AU" dirty="0"/>
              <a:t>Each of these input documents approaches the code scope question from a different perspective</a:t>
            </a:r>
          </a:p>
          <a:p>
            <a:r>
              <a:rPr lang="en-AU" dirty="0"/>
              <a:t>Input 1 – narrative description at a thematic level.  If we were writing an introductory blurb, what would we say the hydrogen production facility code will cover?</a:t>
            </a:r>
          </a:p>
          <a:p>
            <a:r>
              <a:rPr lang="en-AU" dirty="0"/>
              <a:t>Input 2 – from a component and processes perspective, </a:t>
            </a:r>
            <a:r>
              <a:rPr lang="en-AU" dirty="0" err="1"/>
              <a:t>ie</a:t>
            </a:r>
            <a:r>
              <a:rPr lang="en-AU" dirty="0"/>
              <a:t> activities perspective.  This may help inform what would ultimately be included in a narrative description.  What processes/activities do you want included in each code.</a:t>
            </a:r>
          </a:p>
          <a:p>
            <a:r>
              <a:rPr lang="en-AU" dirty="0"/>
              <a:t>Input 3 – legislative themes perspectives. In this case important to remember that we are not writing codes for one act (like for example the WHS codes of best practice).  We are writing codes that will cover off maybe 30 different pieces of legislation where they intersect with identified activities</a:t>
            </a:r>
            <a:r>
              <a:rPr lang="en-AU"/>
              <a:t>. </a:t>
            </a:r>
            <a:endParaRPr lang="en-AU" dirty="0"/>
          </a:p>
        </p:txBody>
      </p:sp>
      <p:sp>
        <p:nvSpPr>
          <p:cNvPr id="4" name="Slide Number Placeholder 3"/>
          <p:cNvSpPr>
            <a:spLocks noGrp="1"/>
          </p:cNvSpPr>
          <p:nvPr>
            <p:ph type="sldNum" sz="quarter" idx="5"/>
          </p:nvPr>
        </p:nvSpPr>
        <p:spPr/>
        <p:txBody>
          <a:bodyPr/>
          <a:lstStyle/>
          <a:p>
            <a:fld id="{BACA1CDF-B086-4EDC-A498-51957B7D1EB1}" type="slidenum">
              <a:rPr lang="en-AU" smtClean="0"/>
              <a:t>18</a:t>
            </a:fld>
            <a:endParaRPr lang="en-AU"/>
          </a:p>
        </p:txBody>
      </p:sp>
    </p:spTree>
    <p:extLst>
      <p:ext uri="{BB962C8B-B14F-4D97-AF65-F5344CB8AC3E}">
        <p14:creationId xmlns:p14="http://schemas.microsoft.com/office/powerpoint/2010/main" val="2480110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questions for input for slides 14 and on your tables on printed forms entitle code scope descriptions.</a:t>
            </a:r>
          </a:p>
          <a:p>
            <a:r>
              <a:rPr lang="en-AU" dirty="0"/>
              <a:t>Note that the production project description is a combination of the original production and appliances code proposals.  For discussion.</a:t>
            </a:r>
          </a:p>
        </p:txBody>
      </p:sp>
      <p:sp>
        <p:nvSpPr>
          <p:cNvPr id="4" name="Slide Number Placeholder 3"/>
          <p:cNvSpPr>
            <a:spLocks noGrp="1"/>
          </p:cNvSpPr>
          <p:nvPr>
            <p:ph type="sldNum" sz="quarter" idx="5"/>
          </p:nvPr>
        </p:nvSpPr>
        <p:spPr/>
        <p:txBody>
          <a:bodyPr/>
          <a:lstStyle/>
          <a:p>
            <a:fld id="{BACA1CDF-B086-4EDC-A498-51957B7D1EB1}" type="slidenum">
              <a:rPr lang="en-AU" smtClean="0"/>
              <a:t>19</a:t>
            </a:fld>
            <a:endParaRPr lang="en-AU"/>
          </a:p>
        </p:txBody>
      </p:sp>
    </p:spTree>
    <p:extLst>
      <p:ext uri="{BB962C8B-B14F-4D97-AF65-F5344CB8AC3E}">
        <p14:creationId xmlns:p14="http://schemas.microsoft.com/office/powerpoint/2010/main" val="397167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the original descriptions used for the archetypal hydrogen projects that we undertook the original regulatory review.  It is useful to reflect on these for the purposes of filling out the first input document of the workshop – what is the coverage of the codes from a project perspective?  Are these descriptions still appropriate as a starting point for scope?  Within your table groups discuss the approach, potential inclusions/exclusions/separations.  There is a place for writing your thoughts beside each code description on the input document.</a:t>
            </a:r>
          </a:p>
        </p:txBody>
      </p:sp>
      <p:sp>
        <p:nvSpPr>
          <p:cNvPr id="4" name="Slide Number Placeholder 3"/>
          <p:cNvSpPr>
            <a:spLocks noGrp="1"/>
          </p:cNvSpPr>
          <p:nvPr>
            <p:ph type="sldNum" sz="quarter" idx="5"/>
          </p:nvPr>
        </p:nvSpPr>
        <p:spPr/>
        <p:txBody>
          <a:bodyPr/>
          <a:lstStyle/>
          <a:p>
            <a:fld id="{BACA1CDF-B086-4EDC-A498-51957B7D1EB1}" type="slidenum">
              <a:rPr lang="en-AU" smtClean="0"/>
              <a:t>20</a:t>
            </a:fld>
            <a:endParaRPr lang="en-AU"/>
          </a:p>
        </p:txBody>
      </p:sp>
    </p:spTree>
    <p:extLst>
      <p:ext uri="{BB962C8B-B14F-4D97-AF65-F5344CB8AC3E}">
        <p14:creationId xmlns:p14="http://schemas.microsoft.com/office/powerpoint/2010/main" val="3620456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are the original descriptions used for the archetypal hydrogen projects that we undertook the original regulatory review.  It is useful to reflect on these for the purposes of filling out the first input document of the workshop – what is the coverage of the codes from a project perspective?  Are these descriptions still appropriate as a starting point for scope?  Within your table groups discuss the approach, potential inclusions/exclusions/separations.  There is a place for writing your thoughts beside each code description on the input document.</a:t>
            </a:r>
          </a:p>
        </p:txBody>
      </p:sp>
      <p:sp>
        <p:nvSpPr>
          <p:cNvPr id="4" name="Slide Number Placeholder 3"/>
          <p:cNvSpPr>
            <a:spLocks noGrp="1"/>
          </p:cNvSpPr>
          <p:nvPr>
            <p:ph type="sldNum" sz="quarter" idx="5"/>
          </p:nvPr>
        </p:nvSpPr>
        <p:spPr/>
        <p:txBody>
          <a:bodyPr/>
          <a:lstStyle/>
          <a:p>
            <a:fld id="{BACA1CDF-B086-4EDC-A498-51957B7D1EB1}" type="slidenum">
              <a:rPr lang="en-AU" smtClean="0"/>
              <a:t>21</a:t>
            </a:fld>
            <a:endParaRPr lang="en-AU"/>
          </a:p>
        </p:txBody>
      </p:sp>
    </p:spTree>
    <p:extLst>
      <p:ext uri="{BB962C8B-B14F-4D97-AF65-F5344CB8AC3E}">
        <p14:creationId xmlns:p14="http://schemas.microsoft.com/office/powerpoint/2010/main" val="4294816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These questions for input for slides 16 on your tables on printed forms.</a:t>
            </a:r>
          </a:p>
        </p:txBody>
      </p:sp>
      <p:sp>
        <p:nvSpPr>
          <p:cNvPr id="4" name="Slide Number Placeholder 3"/>
          <p:cNvSpPr>
            <a:spLocks noGrp="1"/>
          </p:cNvSpPr>
          <p:nvPr>
            <p:ph type="sldNum" sz="quarter" idx="5"/>
          </p:nvPr>
        </p:nvSpPr>
        <p:spPr/>
        <p:txBody>
          <a:bodyPr/>
          <a:lstStyle/>
          <a:p>
            <a:fld id="{BACA1CDF-B086-4EDC-A498-51957B7D1EB1}" type="slidenum">
              <a:rPr lang="en-AU" smtClean="0"/>
              <a:t>22</a:t>
            </a:fld>
            <a:endParaRPr lang="en-AU"/>
          </a:p>
        </p:txBody>
      </p:sp>
    </p:spTree>
    <p:extLst>
      <p:ext uri="{BB962C8B-B14F-4D97-AF65-F5344CB8AC3E}">
        <p14:creationId xmlns:p14="http://schemas.microsoft.com/office/powerpoint/2010/main" val="716893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On your tables are printed versions of this table entitled input 2 – components and processes. </a:t>
            </a:r>
          </a:p>
        </p:txBody>
      </p:sp>
      <p:sp>
        <p:nvSpPr>
          <p:cNvPr id="4" name="Slide Number Placeholder 3"/>
          <p:cNvSpPr>
            <a:spLocks noGrp="1"/>
          </p:cNvSpPr>
          <p:nvPr>
            <p:ph type="sldNum" sz="quarter" idx="5"/>
          </p:nvPr>
        </p:nvSpPr>
        <p:spPr/>
        <p:txBody>
          <a:bodyPr/>
          <a:lstStyle/>
          <a:p>
            <a:fld id="{BACA1CDF-B086-4EDC-A498-51957B7D1EB1}" type="slidenum">
              <a:rPr lang="en-AU" smtClean="0"/>
              <a:t>23</a:t>
            </a:fld>
            <a:endParaRPr lang="en-AU"/>
          </a:p>
        </p:txBody>
      </p:sp>
    </p:spTree>
    <p:extLst>
      <p:ext uri="{BB962C8B-B14F-4D97-AF65-F5344CB8AC3E}">
        <p14:creationId xmlns:p14="http://schemas.microsoft.com/office/powerpoint/2010/main" val="1340076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Instead of considering scope by hydrogen project activities, these input documents gets us to think about it from a legislative framework perspective.  This is useful because while legislation differs between jurisdictions, it is the case that different legislation is nevertheless addressing the same issues.  These questions are for filling out the input document on your tables called input 3.</a:t>
            </a:r>
          </a:p>
          <a:p>
            <a:endParaRPr lang="en-AU" dirty="0"/>
          </a:p>
        </p:txBody>
      </p:sp>
      <p:sp>
        <p:nvSpPr>
          <p:cNvPr id="4" name="Slide Number Placeholder 3"/>
          <p:cNvSpPr>
            <a:spLocks noGrp="1"/>
          </p:cNvSpPr>
          <p:nvPr>
            <p:ph type="sldNum" sz="quarter" idx="5"/>
          </p:nvPr>
        </p:nvSpPr>
        <p:spPr/>
        <p:txBody>
          <a:bodyPr/>
          <a:lstStyle/>
          <a:p>
            <a:fld id="{BACA1CDF-B086-4EDC-A498-51957B7D1EB1}" type="slidenum">
              <a:rPr lang="en-AU" smtClean="0"/>
              <a:t>24</a:t>
            </a:fld>
            <a:endParaRPr lang="en-AU"/>
          </a:p>
        </p:txBody>
      </p:sp>
    </p:spTree>
    <p:extLst>
      <p:ext uri="{BB962C8B-B14F-4D97-AF65-F5344CB8AC3E}">
        <p14:creationId xmlns:p14="http://schemas.microsoft.com/office/powerpoint/2010/main" val="388676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b="0" i="0" dirty="0">
                <a:solidFill>
                  <a:srgbClr val="343434"/>
                </a:solidFill>
                <a:effectLst/>
                <a:latin typeface="Lato" panose="020F0502020204030204" pitchFamily="34" charset="0"/>
              </a:rPr>
              <a:t>We acknowledge this land that we meet on today is the traditional lands for the Kaurna people and that we respect their spiritual relationship with their country.</a:t>
            </a:r>
          </a:p>
          <a:p>
            <a:pPr algn="l"/>
            <a:r>
              <a:rPr lang="en-AU" b="0" i="0" dirty="0">
                <a:solidFill>
                  <a:srgbClr val="343434"/>
                </a:solidFill>
                <a:effectLst/>
                <a:latin typeface="Lato" panose="020F0502020204030204" pitchFamily="34" charset="0"/>
              </a:rPr>
              <a:t>We also acknowledge the Kaurna people as the custodians of the Adelaide region and that their cultural and heritage beliefs are still as important to the living Kaurna people today.</a:t>
            </a:r>
          </a:p>
          <a:p>
            <a:pPr algn="l"/>
            <a:r>
              <a:rPr lang="en-AU" b="0" i="0" dirty="0">
                <a:solidFill>
                  <a:srgbClr val="343434"/>
                </a:solidFill>
                <a:effectLst/>
                <a:latin typeface="Lato" panose="020F0502020204030204" pitchFamily="34" charset="0"/>
              </a:rPr>
              <a:t>We also pay respects to the cultural authority of Aboriginal people visiting/attending from other areas of South Australia/Australia.</a:t>
            </a:r>
          </a:p>
          <a:p>
            <a:r>
              <a:rPr lang="en-AU" b="0" i="0" dirty="0">
                <a:solidFill>
                  <a:srgbClr val="000000"/>
                </a:solidFill>
                <a:effectLst/>
                <a:latin typeface="Times New Roman" panose="02020603050405020304" pitchFamily="18" charset="0"/>
              </a:rPr>
              <a:t>We acknowledge the Traditional Custodians of Country throughout Australia, and recognise their continuing connection to this land, its waterways, and the stars in the sky, since time immemorial. It is a privilege to pay respect to their Elders, knowledge holders, and to all the generations of First Nations’ peoples who have nurtured their unceded sovereign lands for over 80,000 years and continue to do so today.</a:t>
            </a:r>
            <a:endParaRPr lang="en-AU" dirty="0"/>
          </a:p>
        </p:txBody>
      </p:sp>
      <p:sp>
        <p:nvSpPr>
          <p:cNvPr id="4" name="Slide Number Placeholder 3"/>
          <p:cNvSpPr>
            <a:spLocks noGrp="1"/>
          </p:cNvSpPr>
          <p:nvPr>
            <p:ph type="sldNum" sz="quarter" idx="5"/>
          </p:nvPr>
        </p:nvSpPr>
        <p:spPr/>
        <p:txBody>
          <a:bodyPr/>
          <a:lstStyle/>
          <a:p>
            <a:fld id="{BACA1CDF-B086-4EDC-A498-51957B7D1EB1}" type="slidenum">
              <a:rPr lang="en-AU" smtClean="0"/>
              <a:t>2</a:t>
            </a:fld>
            <a:endParaRPr lang="en-AU"/>
          </a:p>
        </p:txBody>
      </p:sp>
    </p:spTree>
    <p:extLst>
      <p:ext uri="{BB962C8B-B14F-4D97-AF65-F5344CB8AC3E}">
        <p14:creationId xmlns:p14="http://schemas.microsoft.com/office/powerpoint/2010/main" val="1190166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Within your groups consider these legislative sector themes.  Use the input document 3 to cross out, or add, legislative theme ideas.</a:t>
            </a:r>
          </a:p>
        </p:txBody>
      </p:sp>
      <p:sp>
        <p:nvSpPr>
          <p:cNvPr id="4" name="Slide Number Placeholder 3"/>
          <p:cNvSpPr>
            <a:spLocks noGrp="1"/>
          </p:cNvSpPr>
          <p:nvPr>
            <p:ph type="sldNum" sz="quarter" idx="5"/>
          </p:nvPr>
        </p:nvSpPr>
        <p:spPr/>
        <p:txBody>
          <a:bodyPr/>
          <a:lstStyle/>
          <a:p>
            <a:fld id="{BACA1CDF-B086-4EDC-A498-51957B7D1EB1}" type="slidenum">
              <a:rPr lang="en-AU" smtClean="0"/>
              <a:t>25</a:t>
            </a:fld>
            <a:endParaRPr lang="en-AU"/>
          </a:p>
        </p:txBody>
      </p:sp>
    </p:spTree>
    <p:extLst>
      <p:ext uri="{BB962C8B-B14F-4D97-AF65-F5344CB8AC3E}">
        <p14:creationId xmlns:p14="http://schemas.microsoft.com/office/powerpoint/2010/main" val="899263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Talk to inclusion of appliances.</a:t>
            </a:r>
          </a:p>
        </p:txBody>
      </p:sp>
      <p:sp>
        <p:nvSpPr>
          <p:cNvPr id="4" name="Slide Number Placeholder 3"/>
          <p:cNvSpPr>
            <a:spLocks noGrp="1"/>
          </p:cNvSpPr>
          <p:nvPr>
            <p:ph type="sldNum" sz="quarter" idx="5"/>
          </p:nvPr>
        </p:nvSpPr>
        <p:spPr/>
        <p:txBody>
          <a:bodyPr/>
          <a:lstStyle/>
          <a:p>
            <a:fld id="{BACA1CDF-B086-4EDC-A498-51957B7D1EB1}" type="slidenum">
              <a:rPr lang="en-AU" smtClean="0"/>
              <a:t>27</a:t>
            </a:fld>
            <a:endParaRPr lang="en-AU"/>
          </a:p>
        </p:txBody>
      </p:sp>
    </p:spTree>
    <p:extLst>
      <p:ext uri="{BB962C8B-B14F-4D97-AF65-F5344CB8AC3E}">
        <p14:creationId xmlns:p14="http://schemas.microsoft.com/office/powerpoint/2010/main" val="2694934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ACA1CDF-B086-4EDC-A498-51957B7D1EB1}" type="slidenum">
              <a:rPr lang="en-AU" smtClean="0"/>
              <a:t>28</a:t>
            </a:fld>
            <a:endParaRPr lang="en-AU"/>
          </a:p>
        </p:txBody>
      </p:sp>
    </p:spTree>
    <p:extLst>
      <p:ext uri="{BB962C8B-B14F-4D97-AF65-F5344CB8AC3E}">
        <p14:creationId xmlns:p14="http://schemas.microsoft.com/office/powerpoint/2010/main" val="3762444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ACA1CDF-B086-4EDC-A498-51957B7D1EB1}" type="slidenum">
              <a:rPr lang="en-AU" smtClean="0"/>
              <a:t>36</a:t>
            </a:fld>
            <a:endParaRPr lang="en-AU"/>
          </a:p>
        </p:txBody>
      </p:sp>
    </p:spTree>
    <p:extLst>
      <p:ext uri="{BB962C8B-B14F-4D97-AF65-F5344CB8AC3E}">
        <p14:creationId xmlns:p14="http://schemas.microsoft.com/office/powerpoint/2010/main" val="399924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Original agenda that was circulated broke the day into hydrogen production and hydrogen refuelling.  Like the codes, adaptable and flexible, we think the best approach today is going to be breaking the day into 2 parts, Code Scope and then regulatory obligations and best practice.  There are a number of reasons for this, including that participants are not separate for both, and that legislative obligations are likely for similar for most part.</a:t>
            </a:r>
          </a:p>
          <a:p>
            <a:r>
              <a:rPr lang="en-AU" dirty="0"/>
              <a:t>Today, we will not do introductions around the room, however, would like to introduce the members of the national regulatory review working group that are with us today.  Qld government, which is hosting us today- Bronwyn, Kate, Natasha. we have the national reg review project team, Tom, me.</a:t>
            </a:r>
          </a:p>
        </p:txBody>
      </p:sp>
      <p:sp>
        <p:nvSpPr>
          <p:cNvPr id="4" name="Slide Number Placeholder 3"/>
          <p:cNvSpPr>
            <a:spLocks noGrp="1"/>
          </p:cNvSpPr>
          <p:nvPr>
            <p:ph type="sldNum" sz="quarter" idx="5"/>
          </p:nvPr>
        </p:nvSpPr>
        <p:spPr/>
        <p:txBody>
          <a:bodyPr/>
          <a:lstStyle/>
          <a:p>
            <a:fld id="{BACA1CDF-B086-4EDC-A498-51957B7D1EB1}" type="slidenum">
              <a:rPr lang="en-AU" smtClean="0"/>
              <a:t>3</a:t>
            </a:fld>
            <a:endParaRPr lang="en-AU"/>
          </a:p>
        </p:txBody>
      </p:sp>
    </p:spTree>
    <p:extLst>
      <p:ext uri="{BB962C8B-B14F-4D97-AF65-F5344CB8AC3E}">
        <p14:creationId xmlns:p14="http://schemas.microsoft.com/office/powerpoint/2010/main" val="46859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pPr>
            <a:endParaRPr lang="en-AU" sz="1800">
              <a:effectLst/>
              <a:latin typeface="Times New Roman" panose="02020603050405020304" pitchFamily="18" charset="0"/>
              <a:ea typeface="Times New Roman" panose="02020603050405020304" pitchFamily="18" charset="0"/>
            </a:endParaRPr>
          </a:p>
          <a:p>
            <a:pPr marL="457200">
              <a:lnSpc>
                <a:spcPct val="150000"/>
              </a:lnSpc>
            </a:pPr>
            <a:r>
              <a:rPr lang="en-AU" sz="1800">
                <a:effectLst/>
                <a:latin typeface="Arial" panose="020B0604020202020204" pitchFamily="34" charset="0"/>
                <a:ea typeface="Times New Roman" panose="02020603050405020304" pitchFamily="18" charset="0"/>
              </a:rPr>
              <a:t> </a:t>
            </a:r>
            <a:endParaRPr lang="en-AU" sz="1800">
              <a:effectLst/>
              <a:latin typeface="Times New Roman" panose="02020603050405020304" pitchFamily="18" charset="0"/>
              <a:ea typeface="Times New Roman" panose="02020603050405020304" pitchFamily="18" charset="0"/>
            </a:endParaRPr>
          </a:p>
          <a:p>
            <a:endParaRPr lang="en-AU" b="1">
              <a:solidFill>
                <a:schemeClr val="tx1"/>
              </a:solidFill>
            </a:endParaRPr>
          </a:p>
          <a:p>
            <a:pPr marL="685800" lvl="2" indent="0">
              <a:buNone/>
            </a:pPr>
            <a:endParaRPr lang="en-AU" sz="2800"/>
          </a:p>
          <a:p>
            <a:endParaRPr lang="en-AU"/>
          </a:p>
        </p:txBody>
      </p:sp>
      <p:sp>
        <p:nvSpPr>
          <p:cNvPr id="4" name="Slide Number Placeholder 3"/>
          <p:cNvSpPr>
            <a:spLocks noGrp="1"/>
          </p:cNvSpPr>
          <p:nvPr>
            <p:ph type="sldNum" sz="quarter" idx="10"/>
          </p:nvPr>
        </p:nvSpPr>
        <p:spPr/>
        <p:txBody>
          <a:bodyPr/>
          <a:lstStyle/>
          <a:p>
            <a:fld id="{30DBC1D1-E08A-41C4-A196-4E074AABD39D}" type="slidenum">
              <a:rPr lang="en-AU" smtClean="0"/>
              <a:t>6</a:t>
            </a:fld>
            <a:endParaRPr lang="en-AU"/>
          </a:p>
        </p:txBody>
      </p:sp>
    </p:spTree>
    <p:extLst>
      <p:ext uri="{BB962C8B-B14F-4D97-AF65-F5344CB8AC3E}">
        <p14:creationId xmlns:p14="http://schemas.microsoft.com/office/powerpoint/2010/main" val="110248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visual image of the process we are now engaged in.  To note, the original regulatory review was done at a much higher level than the process we are now engaged in,  While we understood thematically where the gaps and barriers were, it is now in drafting the codes that we have to drill down into the very granular, line by line, regulatory obligations.</a:t>
            </a:r>
          </a:p>
        </p:txBody>
      </p:sp>
      <p:sp>
        <p:nvSpPr>
          <p:cNvPr id="4" name="Slide Number Placeholder 3"/>
          <p:cNvSpPr>
            <a:spLocks noGrp="1"/>
          </p:cNvSpPr>
          <p:nvPr>
            <p:ph type="sldNum" sz="quarter" idx="5"/>
          </p:nvPr>
        </p:nvSpPr>
        <p:spPr/>
        <p:txBody>
          <a:bodyPr/>
          <a:lstStyle/>
          <a:p>
            <a:fld id="{BACA1CDF-B086-4EDC-A498-51957B7D1EB1}" type="slidenum">
              <a:rPr lang="en-AU" smtClean="0"/>
              <a:t>8</a:t>
            </a:fld>
            <a:endParaRPr lang="en-AU"/>
          </a:p>
        </p:txBody>
      </p:sp>
    </p:spTree>
    <p:extLst>
      <p:ext uri="{BB962C8B-B14F-4D97-AF65-F5344CB8AC3E}">
        <p14:creationId xmlns:p14="http://schemas.microsoft.com/office/powerpoint/2010/main" val="92160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reminder of what we intend to achieve with the national codes.</a:t>
            </a:r>
          </a:p>
        </p:txBody>
      </p:sp>
      <p:sp>
        <p:nvSpPr>
          <p:cNvPr id="4" name="Slide Number Placeholder 3"/>
          <p:cNvSpPr>
            <a:spLocks noGrp="1"/>
          </p:cNvSpPr>
          <p:nvPr>
            <p:ph type="sldNum" sz="quarter" idx="5"/>
          </p:nvPr>
        </p:nvSpPr>
        <p:spPr/>
        <p:txBody>
          <a:bodyPr/>
          <a:lstStyle/>
          <a:p>
            <a:fld id="{BACA1CDF-B086-4EDC-A498-51957B7D1EB1}" type="slidenum">
              <a:rPr lang="en-AU" smtClean="0"/>
              <a:t>9</a:t>
            </a:fld>
            <a:endParaRPr lang="en-AU"/>
          </a:p>
        </p:txBody>
      </p:sp>
    </p:spTree>
    <p:extLst>
      <p:ext uri="{BB962C8B-B14F-4D97-AF65-F5344CB8AC3E}">
        <p14:creationId xmlns:p14="http://schemas.microsoft.com/office/powerpoint/2010/main" val="188022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ACA1CDF-B086-4EDC-A498-51957B7D1EB1}" type="slidenum">
              <a:rPr lang="en-AU" smtClean="0"/>
              <a:t>10</a:t>
            </a:fld>
            <a:endParaRPr lang="en-AU"/>
          </a:p>
        </p:txBody>
      </p:sp>
    </p:spTree>
    <p:extLst>
      <p:ext uri="{BB962C8B-B14F-4D97-AF65-F5344CB8AC3E}">
        <p14:creationId xmlns:p14="http://schemas.microsoft.com/office/powerpoint/2010/main" val="291694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session we are going to input against input document 4 on your tables.</a:t>
            </a:r>
          </a:p>
          <a:p>
            <a:r>
              <a:rPr lang="en-AU" dirty="0"/>
              <a:t>We have split into two parts – Safety legislation, </a:t>
            </a:r>
            <a:r>
              <a:rPr lang="en-AU" dirty="0" err="1"/>
              <a:t>eg</a:t>
            </a:r>
            <a:r>
              <a:rPr lang="en-AU" dirty="0"/>
              <a:t> WHS, Gas and Electrical Safety, Pipelines and then Environment, planning and building and transport.</a:t>
            </a:r>
          </a:p>
          <a:p>
            <a:r>
              <a:rPr lang="en-AU" dirty="0"/>
              <a:t>Encourage to fill in in accordance with your own experience/expertise so can focus on different parts.</a:t>
            </a:r>
          </a:p>
          <a:p>
            <a:endParaRPr lang="en-AU" dirty="0"/>
          </a:p>
          <a:p>
            <a:r>
              <a:rPr lang="en-AU" dirty="0"/>
              <a:t>These are the categories which we included in the information for participants pre-workshop documents. We have predicated input 4 – Relevant regulatory obligations against these ideas of what will be relevant regulatory obligations for the codes.</a:t>
            </a:r>
          </a:p>
        </p:txBody>
      </p:sp>
      <p:sp>
        <p:nvSpPr>
          <p:cNvPr id="4" name="Slide Number Placeholder 3"/>
          <p:cNvSpPr>
            <a:spLocks noGrp="1"/>
          </p:cNvSpPr>
          <p:nvPr>
            <p:ph type="sldNum" sz="quarter" idx="5"/>
          </p:nvPr>
        </p:nvSpPr>
        <p:spPr/>
        <p:txBody>
          <a:bodyPr/>
          <a:lstStyle/>
          <a:p>
            <a:fld id="{BACA1CDF-B086-4EDC-A498-51957B7D1EB1}" type="slidenum">
              <a:rPr lang="en-AU" smtClean="0"/>
              <a:t>11</a:t>
            </a:fld>
            <a:endParaRPr lang="en-AU"/>
          </a:p>
        </p:txBody>
      </p:sp>
    </p:spTree>
    <p:extLst>
      <p:ext uri="{BB962C8B-B14F-4D97-AF65-F5344CB8AC3E}">
        <p14:creationId xmlns:p14="http://schemas.microsoft.com/office/powerpoint/2010/main" val="46955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7: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7:notes"/>
          <p:cNvSpPr txBox="1">
            <a:spLocks noGrp="1"/>
          </p:cNvSpPr>
          <p:nvPr>
            <p:ph type="body" idx="1"/>
          </p:nvPr>
        </p:nvSpPr>
        <p:spPr>
          <a:xfrm>
            <a:off x="929640" y="3373755"/>
            <a:ext cx="7437120" cy="2760345"/>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AU"/>
              <a:t>In workshop documents for participants we included a list of potential examples.  Today just providing a couple of visuals for reference.  Questions for consideration are intended to be against all possible sources of best practice as originally described.</a:t>
            </a:r>
            <a:endParaRPr/>
          </a:p>
        </p:txBody>
      </p:sp>
      <p:sp>
        <p:nvSpPr>
          <p:cNvPr id="352" name="Google Shape;352;p7:notes"/>
          <p:cNvSpPr txBox="1">
            <a:spLocks noGrp="1"/>
          </p:cNvSpPr>
          <p:nvPr>
            <p:ph type="sldNum" idx="12"/>
          </p:nvPr>
        </p:nvSpPr>
        <p:spPr>
          <a:xfrm>
            <a:off x="5265809" y="6658664"/>
            <a:ext cx="4028440" cy="351736"/>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96534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08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628650" y="1816769"/>
            <a:ext cx="7886700" cy="1729289"/>
          </a:xfrm>
        </p:spPr>
        <p:txBody>
          <a:bodyPr anchor="b">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628650" y="3987046"/>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E70352-FC4C-4D7C-BC0D-F00393C21839}" type="datetime1">
              <a:rPr lang="en-AU" smtClean="0"/>
              <a:t>13/11/2023</a:t>
            </a:fld>
            <a:endParaRPr lang="en-AU"/>
          </a:p>
        </p:txBody>
      </p:sp>
      <p:sp>
        <p:nvSpPr>
          <p:cNvPr id="5" name="Footer Placeholder 4"/>
          <p:cNvSpPr>
            <a:spLocks noGrp="1"/>
          </p:cNvSpPr>
          <p:nvPr>
            <p:ph type="ftr" sz="quarter" idx="11"/>
          </p:nvPr>
        </p:nvSpPr>
        <p:spPr/>
        <p:txBody>
          <a:bodyPr/>
          <a:lstStyle/>
          <a:p>
            <a:r>
              <a:rPr lang="en-AU"/>
              <a:t>Add presentation title</a:t>
            </a:r>
          </a:p>
        </p:txBody>
      </p:sp>
      <p:sp>
        <p:nvSpPr>
          <p:cNvPr id="6" name="Slide Number Placeholder 5"/>
          <p:cNvSpPr>
            <a:spLocks noGrp="1"/>
          </p:cNvSpPr>
          <p:nvPr>
            <p:ph type="sldNum" sz="quarter" idx="12"/>
          </p:nvPr>
        </p:nvSpPr>
        <p:spPr/>
        <p:txBody>
          <a:bodyPr/>
          <a:lstStyle/>
          <a:p>
            <a:fld id="{23B38093-8BF8-4BF4-AC2A-E226E529FA62}" type="slidenum">
              <a:rPr lang="en-AU" smtClean="0"/>
              <a:t>‹#›</a:t>
            </a:fld>
            <a:endParaRPr lang="en-AU"/>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834534"/>
            <a:ext cx="3179153" cy="662572"/>
          </a:xfrm>
          <a:prstGeom prst="rect">
            <a:avLst/>
          </a:prstGeom>
        </p:spPr>
      </p:pic>
      <p:cxnSp>
        <p:nvCxnSpPr>
          <p:cNvPr id="8" name="Straight Connector 7"/>
          <p:cNvCxnSpPr/>
          <p:nvPr userDrawn="1"/>
        </p:nvCxnSpPr>
        <p:spPr>
          <a:xfrm>
            <a:off x="609599" y="3561767"/>
            <a:ext cx="7905751" cy="385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7346"/>
            <a:ext cx="9144000" cy="128337"/>
          </a:xfrm>
          <a:prstGeom prst="rect">
            <a:avLst/>
          </a:prstGeom>
          <a:solidFill>
            <a:srgbClr val="197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    </a:t>
            </a:r>
          </a:p>
        </p:txBody>
      </p:sp>
      <p:sp>
        <p:nvSpPr>
          <p:cNvPr id="12" name="Rectangle 11"/>
          <p:cNvSpPr/>
          <p:nvPr userDrawn="1"/>
        </p:nvSpPr>
        <p:spPr>
          <a:xfrm>
            <a:off x="7620000" y="120991"/>
            <a:ext cx="1524000" cy="264695"/>
          </a:xfrm>
          <a:prstGeom prst="rect">
            <a:avLst/>
          </a:prstGeom>
          <a:solidFill>
            <a:srgbClr val="197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82398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1DBA1616-19C7-4E38-9A13-233F39EC0DD0}" type="datetime1">
              <a:rPr lang="en-AU" smtClean="0"/>
              <a:t>13/11/2023</a:t>
            </a:fld>
            <a:endParaRPr lang="en-AU"/>
          </a:p>
        </p:txBody>
      </p:sp>
      <p:sp>
        <p:nvSpPr>
          <p:cNvPr id="4" name="Footer Placeholder 3"/>
          <p:cNvSpPr>
            <a:spLocks noGrp="1"/>
          </p:cNvSpPr>
          <p:nvPr>
            <p:ph type="ftr" sz="quarter" idx="11"/>
          </p:nvPr>
        </p:nvSpPr>
        <p:spPr/>
        <p:txBody>
          <a:bodyPr/>
          <a:lstStyle/>
          <a:p>
            <a:r>
              <a:rPr lang="en-AU"/>
              <a:t>Add presentation title</a:t>
            </a:r>
          </a:p>
        </p:txBody>
      </p:sp>
      <p:sp>
        <p:nvSpPr>
          <p:cNvPr id="5" name="Slide Number Placeholder 4"/>
          <p:cNvSpPr>
            <a:spLocks noGrp="1"/>
          </p:cNvSpPr>
          <p:nvPr>
            <p:ph type="sldNum" sz="quarter" idx="12"/>
          </p:nvPr>
        </p:nvSpPr>
        <p:spPr/>
        <p:txBody>
          <a:bodyPr/>
          <a:lstStyle/>
          <a:p>
            <a:fld id="{41B496C2-AD0A-47B1-87B8-8823CEABB737}" type="slidenum">
              <a:rPr lang="en-AU" smtClean="0"/>
              <a:t>‹#›</a:t>
            </a:fld>
            <a:endParaRPr lang="en-AU"/>
          </a:p>
        </p:txBody>
      </p:sp>
    </p:spTree>
    <p:extLst>
      <p:ext uri="{BB962C8B-B14F-4D97-AF65-F5344CB8AC3E}">
        <p14:creationId xmlns:p14="http://schemas.microsoft.com/office/powerpoint/2010/main" val="1979466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E98AF-2D3F-4A72-B7CB-817A3735C49E}" type="datetime1">
              <a:rPr lang="en-AU" smtClean="0"/>
              <a:t>13/11/2023</a:t>
            </a:fld>
            <a:endParaRPr lang="en-AU"/>
          </a:p>
        </p:txBody>
      </p:sp>
      <p:sp>
        <p:nvSpPr>
          <p:cNvPr id="3" name="Footer Placeholder 2"/>
          <p:cNvSpPr>
            <a:spLocks noGrp="1"/>
          </p:cNvSpPr>
          <p:nvPr>
            <p:ph type="ftr" sz="quarter" idx="11"/>
          </p:nvPr>
        </p:nvSpPr>
        <p:spPr/>
        <p:txBody>
          <a:bodyPr/>
          <a:lstStyle/>
          <a:p>
            <a:r>
              <a:rPr lang="en-AU"/>
              <a:t>Add presentation title</a:t>
            </a:r>
          </a:p>
        </p:txBody>
      </p:sp>
      <p:sp>
        <p:nvSpPr>
          <p:cNvPr id="4" name="Slide Number Placeholder 3"/>
          <p:cNvSpPr>
            <a:spLocks noGrp="1"/>
          </p:cNvSpPr>
          <p:nvPr>
            <p:ph type="sldNum" sz="quarter" idx="12"/>
          </p:nvPr>
        </p:nvSpPr>
        <p:spPr/>
        <p:txBody>
          <a:bodyPr/>
          <a:lstStyle/>
          <a:p>
            <a:fld id="{41B496C2-AD0A-47B1-87B8-8823CEABB737}" type="slidenum">
              <a:rPr lang="en-AU" smtClean="0"/>
              <a:t>‹#›</a:t>
            </a:fld>
            <a:endParaRPr lang="en-AU"/>
          </a:p>
        </p:txBody>
      </p:sp>
    </p:spTree>
    <p:extLst>
      <p:ext uri="{BB962C8B-B14F-4D97-AF65-F5344CB8AC3E}">
        <p14:creationId xmlns:p14="http://schemas.microsoft.com/office/powerpoint/2010/main" val="203031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 column - white">
  <p:cSld name="1 column - white">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101601" y="-38100"/>
            <a:ext cx="8983663" cy="812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0"/>
          <p:cNvSpPr txBox="1">
            <a:spLocks noGrp="1"/>
          </p:cNvSpPr>
          <p:nvPr>
            <p:ph type="body" idx="1"/>
          </p:nvPr>
        </p:nvSpPr>
        <p:spPr>
          <a:xfrm>
            <a:off x="358212" y="1046533"/>
            <a:ext cx="8427200" cy="5370703"/>
          </a:xfrm>
          <a:prstGeom prst="rect">
            <a:avLst/>
          </a:prstGeom>
          <a:noFill/>
          <a:ln>
            <a:noFill/>
          </a:ln>
        </p:spPr>
        <p:txBody>
          <a:bodyPr spcFirstLastPara="1" wrap="square" lIns="91425" tIns="45700" rIns="91425" bIns="45700" anchor="t" anchorCtr="0">
            <a:noAutofit/>
          </a:bodyPr>
          <a:lstStyle>
            <a:lvl1pPr marL="342900" lvl="0" indent="-257175" algn="l">
              <a:spcBef>
                <a:spcPts val="270"/>
              </a:spcBef>
              <a:spcAft>
                <a:spcPts val="0"/>
              </a:spcAft>
              <a:buClr>
                <a:srgbClr val="282B2E"/>
              </a:buClr>
              <a:buSzPts val="1800"/>
              <a:buChar char="•"/>
              <a:defRPr/>
            </a:lvl1pPr>
            <a:lvl2pPr marL="685800" lvl="1" indent="-257175" algn="l">
              <a:spcBef>
                <a:spcPts val="270"/>
              </a:spcBef>
              <a:spcAft>
                <a:spcPts val="0"/>
              </a:spcAft>
              <a:buClr>
                <a:srgbClr val="282B2E"/>
              </a:buClr>
              <a:buSzPts val="1800"/>
              <a:buChar char="–"/>
              <a:defRPr/>
            </a:lvl2pPr>
            <a:lvl3pPr marL="1028700" lvl="2" indent="-257175" algn="l">
              <a:spcBef>
                <a:spcPts val="270"/>
              </a:spcBef>
              <a:spcAft>
                <a:spcPts val="0"/>
              </a:spcAft>
              <a:buClr>
                <a:srgbClr val="282B2E"/>
              </a:buClr>
              <a:buSzPts val="1800"/>
              <a:buChar char="•"/>
              <a:defRPr/>
            </a:lvl3pPr>
            <a:lvl4pPr marL="1371600" lvl="3" indent="-257175" algn="l">
              <a:spcBef>
                <a:spcPts val="270"/>
              </a:spcBef>
              <a:spcAft>
                <a:spcPts val="0"/>
              </a:spcAft>
              <a:buClr>
                <a:srgbClr val="282B2E"/>
              </a:buClr>
              <a:buSzPts val="1800"/>
              <a:buChar char="–"/>
              <a:defRPr/>
            </a:lvl4pPr>
            <a:lvl5pPr marL="1714500" lvl="4" indent="-257175" algn="l">
              <a:spcBef>
                <a:spcPts val="270"/>
              </a:spcBef>
              <a:spcAft>
                <a:spcPts val="0"/>
              </a:spcAft>
              <a:buClr>
                <a:srgbClr val="282B2E"/>
              </a:buClr>
              <a:buSzPts val="1800"/>
              <a:buChar char="»"/>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6020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816769"/>
            <a:ext cx="7886700" cy="1729289"/>
          </a:xfrm>
        </p:spPr>
        <p:txBody>
          <a:bodyPr anchor="b">
            <a:noAutofit/>
          </a:bodyPr>
          <a:lstStyle>
            <a:lvl1pPr algn="l">
              <a:defRPr sz="4400">
                <a:solidFill>
                  <a:schemeClr val="tx2"/>
                </a:solidFill>
              </a:defRPr>
            </a:lvl1pPr>
          </a:lstStyle>
          <a:p>
            <a:r>
              <a:rPr lang="en-US"/>
              <a:t>Click to edit Master title style</a:t>
            </a:r>
          </a:p>
        </p:txBody>
      </p:sp>
      <p:sp>
        <p:nvSpPr>
          <p:cNvPr id="3" name="Subtitle 2"/>
          <p:cNvSpPr>
            <a:spLocks noGrp="1"/>
          </p:cNvSpPr>
          <p:nvPr>
            <p:ph type="subTitle" idx="1"/>
          </p:nvPr>
        </p:nvSpPr>
        <p:spPr>
          <a:xfrm>
            <a:off x="628650" y="3987046"/>
            <a:ext cx="6858000"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solidFill>
              </a:defRPr>
            </a:lvl1pPr>
          </a:lstStyle>
          <a:p>
            <a:fld id="{E4E70352-FC4C-4D7C-BC0D-F00393C21839}" type="datetime1">
              <a:rPr lang="en-AU" smtClean="0"/>
              <a:pPr/>
              <a:t>13/11/2023</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Add presentation title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3B38093-8BF8-4BF4-AC2A-E226E529FA62}" type="slidenum">
              <a:rPr lang="en-AU" smtClean="0"/>
              <a:pPr/>
              <a:t>‹#›</a:t>
            </a:fld>
            <a:endParaRPr lang="en-AU"/>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49" y="771043"/>
            <a:ext cx="3004595" cy="624306"/>
          </a:xfrm>
          <a:prstGeom prst="rect">
            <a:avLst/>
          </a:prstGeom>
        </p:spPr>
      </p:pic>
      <p:cxnSp>
        <p:nvCxnSpPr>
          <p:cNvPr id="8" name="Straight Connector 7"/>
          <p:cNvCxnSpPr/>
          <p:nvPr userDrawn="1"/>
        </p:nvCxnSpPr>
        <p:spPr>
          <a:xfrm>
            <a:off x="609599" y="3561767"/>
            <a:ext cx="7905751" cy="38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7346"/>
            <a:ext cx="9144000" cy="128337"/>
          </a:xfrm>
          <a:prstGeom prst="rect">
            <a:avLst/>
          </a:prstGeom>
          <a:solidFill>
            <a:srgbClr val="08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    </a:t>
            </a:r>
          </a:p>
        </p:txBody>
      </p:sp>
      <p:sp>
        <p:nvSpPr>
          <p:cNvPr id="10" name="Rectangle 9"/>
          <p:cNvSpPr/>
          <p:nvPr userDrawn="1"/>
        </p:nvSpPr>
        <p:spPr>
          <a:xfrm>
            <a:off x="7620000" y="120991"/>
            <a:ext cx="1524000" cy="264695"/>
          </a:xfrm>
          <a:prstGeom prst="rect">
            <a:avLst/>
          </a:prstGeom>
          <a:solidFill>
            <a:srgbClr val="083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1862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7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Date Placeholder 3"/>
          <p:cNvSpPr>
            <a:spLocks noGrp="1"/>
          </p:cNvSpPr>
          <p:nvPr>
            <p:ph type="dt" sz="half" idx="10"/>
          </p:nvPr>
        </p:nvSpPr>
        <p:spPr/>
        <p:txBody>
          <a:bodyPr/>
          <a:lstStyle/>
          <a:p>
            <a:fld id="{9B24B1CD-0340-40B0-B581-3772C3DA5B2E}" type="datetime1">
              <a:rPr lang="en-AU" smtClean="0"/>
              <a:t>13/11/2023</a:t>
            </a:fld>
            <a:endParaRPr lang="en-AU"/>
          </a:p>
        </p:txBody>
      </p:sp>
      <p:sp>
        <p:nvSpPr>
          <p:cNvPr id="5" name="Footer Placeholder 4"/>
          <p:cNvSpPr>
            <a:spLocks noGrp="1"/>
          </p:cNvSpPr>
          <p:nvPr>
            <p:ph type="ftr" sz="quarter" idx="11"/>
          </p:nvPr>
        </p:nvSpPr>
        <p:spPr/>
        <p:txBody>
          <a:bodyPr/>
          <a:lstStyle/>
          <a:p>
            <a:r>
              <a:rPr lang="en-AU"/>
              <a:t>Add presentation title</a:t>
            </a:r>
          </a:p>
        </p:txBody>
      </p:sp>
      <p:sp>
        <p:nvSpPr>
          <p:cNvPr id="6" name="Slide Number Placeholder 5"/>
          <p:cNvSpPr>
            <a:spLocks noGrp="1"/>
          </p:cNvSpPr>
          <p:nvPr>
            <p:ph type="sldNum" sz="quarter" idx="12"/>
          </p:nvPr>
        </p:nvSpPr>
        <p:spPr/>
        <p:txBody>
          <a:bodyPr/>
          <a:lstStyle/>
          <a:p>
            <a:fld id="{23B38093-8BF8-4BF4-AC2A-E226E529FA62}" type="slidenum">
              <a:rPr lang="en-AU" smtClean="0"/>
              <a:t>‹#›</a:t>
            </a:fld>
            <a:endParaRPr lang="en-AU"/>
          </a:p>
        </p:txBody>
      </p:sp>
      <p:sp>
        <p:nvSpPr>
          <p:cNvPr id="11" name="TextBox 10"/>
          <p:cNvSpPr txBox="1"/>
          <p:nvPr userDrawn="1"/>
        </p:nvSpPr>
        <p:spPr>
          <a:xfrm>
            <a:off x="900641" y="3194727"/>
            <a:ext cx="7342717" cy="1296100"/>
          </a:xfrm>
          <a:prstGeom prst="rect">
            <a:avLst/>
          </a:prstGeom>
          <a:noFill/>
        </p:spPr>
        <p:txBody>
          <a:bodyPr wrap="square" rtlCol="0">
            <a:spAutoFit/>
          </a:bodyPr>
          <a:lstStyle/>
          <a:p>
            <a:pPr algn="ctr"/>
            <a:r>
              <a:rPr lang="en-AU" sz="1800" kern="1200">
                <a:solidFill>
                  <a:schemeClr val="bg1"/>
                </a:solidFill>
                <a:effectLst/>
                <a:latin typeface="+mn-lt"/>
                <a:ea typeface="+mn-ea"/>
                <a:cs typeface="+mn-cs"/>
              </a:rPr>
              <a:t>Our department recognises the First Peoples of this nation and their ongoing connection to culture and country. We acknowledge First Nations Peoples as the Traditional Owners, Custodians and Lore Keepers of the world's oldest living culture and pay respects to their Elders past, present and emerging.</a:t>
            </a:r>
          </a:p>
          <a:p>
            <a:pPr algn="ctr"/>
            <a:endParaRPr lang="en-AU">
              <a:solidFill>
                <a:schemeClr val="bg1"/>
              </a:solidFill>
            </a:endParaRPr>
          </a:p>
        </p:txBody>
      </p:sp>
      <p:sp>
        <p:nvSpPr>
          <p:cNvPr id="13" name="TextBox 12"/>
          <p:cNvSpPr txBox="1"/>
          <p:nvPr userDrawn="1"/>
        </p:nvSpPr>
        <p:spPr>
          <a:xfrm>
            <a:off x="927664" y="2439104"/>
            <a:ext cx="7288670" cy="567044"/>
          </a:xfrm>
          <a:prstGeom prst="rect">
            <a:avLst/>
          </a:prstGeom>
          <a:noFill/>
        </p:spPr>
        <p:txBody>
          <a:bodyPr wrap="square" rtlCol="0">
            <a:spAutoFit/>
          </a:bodyPr>
          <a:lstStyle/>
          <a:p>
            <a:pPr algn="ctr"/>
            <a:r>
              <a:rPr lang="en-US" sz="3600">
                <a:solidFill>
                  <a:schemeClr val="bg1"/>
                </a:solidFill>
              </a:rPr>
              <a:t>Acknowledgement of Country</a:t>
            </a:r>
            <a:endParaRPr lang="en-AU" sz="3600">
              <a:solidFill>
                <a:schemeClr val="bg1"/>
              </a:solidFill>
            </a:endParaRPr>
          </a:p>
        </p:txBody>
      </p:sp>
    </p:spTree>
    <p:extLst>
      <p:ext uri="{BB962C8B-B14F-4D97-AF65-F5344CB8AC3E}">
        <p14:creationId xmlns:p14="http://schemas.microsoft.com/office/powerpoint/2010/main" val="396556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7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623888" y="1709739"/>
            <a:ext cx="7886700" cy="2852737"/>
          </a:xfrm>
        </p:spPr>
        <p:txBody>
          <a:bodyPr anchor="b">
            <a:no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623888" y="4716379"/>
            <a:ext cx="7886700" cy="137327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24B1CD-0340-40B0-B581-3772C3DA5B2E}" type="datetime1">
              <a:rPr lang="en-AU" smtClean="0"/>
              <a:t>13/11/2023</a:t>
            </a:fld>
            <a:endParaRPr lang="en-AU"/>
          </a:p>
        </p:txBody>
      </p:sp>
      <p:sp>
        <p:nvSpPr>
          <p:cNvPr id="5" name="Footer Placeholder 4"/>
          <p:cNvSpPr>
            <a:spLocks noGrp="1"/>
          </p:cNvSpPr>
          <p:nvPr>
            <p:ph type="ftr" sz="quarter" idx="11"/>
          </p:nvPr>
        </p:nvSpPr>
        <p:spPr/>
        <p:txBody>
          <a:bodyPr/>
          <a:lstStyle/>
          <a:p>
            <a:r>
              <a:rPr lang="en-AU"/>
              <a:t>Add presentation title</a:t>
            </a:r>
          </a:p>
        </p:txBody>
      </p:sp>
      <p:sp>
        <p:nvSpPr>
          <p:cNvPr id="6" name="Slide Number Placeholder 5"/>
          <p:cNvSpPr>
            <a:spLocks noGrp="1"/>
          </p:cNvSpPr>
          <p:nvPr>
            <p:ph type="sldNum" sz="quarter" idx="12"/>
          </p:nvPr>
        </p:nvSpPr>
        <p:spPr/>
        <p:txBody>
          <a:bodyPr/>
          <a:lstStyle/>
          <a:p>
            <a:fld id="{23B38093-8BF8-4BF4-AC2A-E226E529FA62}" type="slidenum">
              <a:rPr lang="en-AU" smtClean="0"/>
              <a:t>‹#›</a:t>
            </a:fld>
            <a:endParaRPr lang="en-AU"/>
          </a:p>
        </p:txBody>
      </p:sp>
      <p:cxnSp>
        <p:nvCxnSpPr>
          <p:cNvPr id="8" name="Straight Connector 7"/>
          <p:cNvCxnSpPr/>
          <p:nvPr userDrawn="1"/>
        </p:nvCxnSpPr>
        <p:spPr>
          <a:xfrm>
            <a:off x="609599" y="4582681"/>
            <a:ext cx="79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72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623888" y="1709739"/>
            <a:ext cx="7886700" cy="2852737"/>
          </a:xfrm>
        </p:spPr>
        <p:txBody>
          <a:bodyPr anchor="b">
            <a:no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623888" y="4716379"/>
            <a:ext cx="7886700" cy="137327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372730-944E-48F0-A209-8A595AA1B940}" type="datetime1">
              <a:rPr lang="en-AU" smtClean="0"/>
              <a:t>13/11/2023</a:t>
            </a:fld>
            <a:endParaRPr lang="en-AU"/>
          </a:p>
        </p:txBody>
      </p:sp>
      <p:sp>
        <p:nvSpPr>
          <p:cNvPr id="5" name="Footer Placeholder 4"/>
          <p:cNvSpPr>
            <a:spLocks noGrp="1"/>
          </p:cNvSpPr>
          <p:nvPr>
            <p:ph type="ftr" sz="quarter" idx="11"/>
          </p:nvPr>
        </p:nvSpPr>
        <p:spPr/>
        <p:txBody>
          <a:bodyPr/>
          <a:lstStyle/>
          <a:p>
            <a:r>
              <a:rPr lang="en-AU"/>
              <a:t>Add presentation title</a:t>
            </a:r>
          </a:p>
        </p:txBody>
      </p:sp>
      <p:sp>
        <p:nvSpPr>
          <p:cNvPr id="6" name="Slide Number Placeholder 5"/>
          <p:cNvSpPr>
            <a:spLocks noGrp="1"/>
          </p:cNvSpPr>
          <p:nvPr>
            <p:ph type="sldNum" sz="quarter" idx="12"/>
          </p:nvPr>
        </p:nvSpPr>
        <p:spPr/>
        <p:txBody>
          <a:bodyPr/>
          <a:lstStyle/>
          <a:p>
            <a:fld id="{23B38093-8BF8-4BF4-AC2A-E226E529FA62}" type="slidenum">
              <a:rPr lang="en-AU" smtClean="0"/>
              <a:t>‹#›</a:t>
            </a:fld>
            <a:endParaRPr lang="en-AU"/>
          </a:p>
        </p:txBody>
      </p:sp>
      <p:cxnSp>
        <p:nvCxnSpPr>
          <p:cNvPr id="8" name="Straight Connector 7"/>
          <p:cNvCxnSpPr/>
          <p:nvPr userDrawn="1"/>
        </p:nvCxnSpPr>
        <p:spPr>
          <a:xfrm>
            <a:off x="609599" y="4582681"/>
            <a:ext cx="792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770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197C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Title 1"/>
          <p:cNvSpPr>
            <a:spLocks noGrp="1"/>
          </p:cNvSpPr>
          <p:nvPr>
            <p:ph type="title" hasCustomPrompt="1"/>
          </p:nvPr>
        </p:nvSpPr>
        <p:spPr>
          <a:xfrm>
            <a:off x="628650" y="365126"/>
            <a:ext cx="7886700" cy="1325563"/>
          </a:xfrm>
        </p:spPr>
        <p:txBody>
          <a:bodyPr anchor="b" anchorCtr="0">
            <a:noAutofit/>
          </a:bodyPr>
          <a:lstStyle>
            <a:lvl1pPr>
              <a:defRPr/>
            </a:lvl1pPr>
          </a:lstStyle>
          <a:p>
            <a:r>
              <a:rPr lang="en-US"/>
              <a:t>Contact us</a:t>
            </a:r>
          </a:p>
        </p:txBody>
      </p:sp>
      <p:sp>
        <p:nvSpPr>
          <p:cNvPr id="3" name="Date Placeholder 2"/>
          <p:cNvSpPr>
            <a:spLocks noGrp="1"/>
          </p:cNvSpPr>
          <p:nvPr>
            <p:ph type="dt" sz="half" idx="10"/>
          </p:nvPr>
        </p:nvSpPr>
        <p:spPr/>
        <p:txBody>
          <a:bodyPr/>
          <a:lstStyle/>
          <a:p>
            <a:fld id="{0DA29BB2-2816-47AD-8195-E867B448AB5C}" type="datetime1">
              <a:rPr lang="en-AU" smtClean="0"/>
              <a:t>13/11/2023</a:t>
            </a:fld>
            <a:endParaRPr lang="en-AU"/>
          </a:p>
        </p:txBody>
      </p:sp>
      <p:sp>
        <p:nvSpPr>
          <p:cNvPr id="4" name="Footer Placeholder 3"/>
          <p:cNvSpPr>
            <a:spLocks noGrp="1"/>
          </p:cNvSpPr>
          <p:nvPr>
            <p:ph type="ftr" sz="quarter" idx="11"/>
          </p:nvPr>
        </p:nvSpPr>
        <p:spPr/>
        <p:txBody>
          <a:bodyPr/>
          <a:lstStyle/>
          <a:p>
            <a:r>
              <a:rPr lang="en-AU"/>
              <a:t>Add presentation title</a:t>
            </a:r>
          </a:p>
        </p:txBody>
      </p:sp>
      <p:sp>
        <p:nvSpPr>
          <p:cNvPr id="5" name="Slide Number Placeholder 4"/>
          <p:cNvSpPr>
            <a:spLocks noGrp="1"/>
          </p:cNvSpPr>
          <p:nvPr>
            <p:ph type="sldNum" sz="quarter" idx="12"/>
          </p:nvPr>
        </p:nvSpPr>
        <p:spPr/>
        <p:txBody>
          <a:bodyPr/>
          <a:lstStyle/>
          <a:p>
            <a:fld id="{23B38093-8BF8-4BF4-AC2A-E226E529FA62}" type="slidenum">
              <a:rPr lang="en-AU" smtClean="0"/>
              <a:t>‹#›</a:t>
            </a:fld>
            <a:endParaRPr lang="en-AU"/>
          </a:p>
        </p:txBody>
      </p:sp>
      <p:sp>
        <p:nvSpPr>
          <p:cNvPr id="7" name="Text Placeholder 6"/>
          <p:cNvSpPr>
            <a:spLocks noGrp="1"/>
          </p:cNvSpPr>
          <p:nvPr>
            <p:ph type="body" sz="quarter" idx="13" hasCustomPrompt="1"/>
          </p:nvPr>
        </p:nvSpPr>
        <p:spPr>
          <a:xfrm>
            <a:off x="628650" y="2707105"/>
            <a:ext cx="7886700" cy="3296820"/>
          </a:xfrm>
        </p:spPr>
        <p:txBody>
          <a:bodyPr>
            <a:noAutofit/>
          </a:bodyPr>
          <a:lstStyle>
            <a:lvl1pPr marL="0" indent="0">
              <a:spcBef>
                <a:spcPct val="0"/>
              </a:spcBef>
              <a:spcAft>
                <a:spcPts val="0"/>
              </a:spcAft>
              <a:buNone/>
              <a:defRPr sz="2800"/>
            </a:lvl1pPr>
          </a:lstStyle>
          <a:p>
            <a:pPr marL="0" indent="0">
              <a:spcBef>
                <a:spcPct val="0"/>
              </a:spcBef>
              <a:spcAft>
                <a:spcPts val="1200"/>
              </a:spcAft>
              <a:buNone/>
              <a:defRPr/>
            </a:pPr>
            <a:r>
              <a:rPr lang="en-AU" sz="2400" b="1">
                <a:ea typeface="ＭＳ Ｐゴシック" charset="0"/>
              </a:rPr>
              <a:t>Name</a:t>
            </a:r>
          </a:p>
          <a:p>
            <a:pPr marL="0" indent="0">
              <a:spcBef>
                <a:spcPct val="0"/>
              </a:spcBef>
              <a:spcAft>
                <a:spcPts val="1200"/>
              </a:spcAft>
              <a:buNone/>
              <a:defRPr/>
            </a:pPr>
            <a:r>
              <a:rPr lang="en-AU" sz="2400" b="1">
                <a:ea typeface="ＭＳ Ｐゴシック" charset="0"/>
              </a:rPr>
              <a:t>Division</a:t>
            </a:r>
          </a:p>
          <a:p>
            <a:pPr marL="0" indent="0">
              <a:spcBef>
                <a:spcPct val="0"/>
              </a:spcBef>
              <a:spcAft>
                <a:spcPts val="1200"/>
              </a:spcAft>
              <a:buNone/>
              <a:defRPr/>
            </a:pPr>
            <a:r>
              <a:rPr lang="en-AU" sz="2400">
                <a:ea typeface="ＭＳ Ｐゴシック" charset="0"/>
              </a:rPr>
              <a:t>Phone: +61 2 6213 6000</a:t>
            </a:r>
          </a:p>
          <a:p>
            <a:pPr marL="0" indent="0">
              <a:spcBef>
                <a:spcPct val="0"/>
              </a:spcBef>
              <a:buNone/>
              <a:defRPr/>
            </a:pPr>
            <a:r>
              <a:rPr lang="en-AU" sz="2400"/>
              <a:t>John Gorton Building, King Edward Terrace, Parkes ACT 2600 </a:t>
            </a:r>
            <a:br>
              <a:rPr lang="en-AU" sz="2400"/>
            </a:br>
            <a:r>
              <a:rPr lang="en-AU" sz="2400"/>
              <a:t>GPO Box 2013 Canberra ACT 2601</a:t>
            </a:r>
            <a:endParaRPr lang="en-AU" sz="2400">
              <a:ea typeface="ＭＳ Ｐゴシック" charset="0"/>
            </a:endParaRPr>
          </a:p>
          <a:p>
            <a:pPr marL="0" indent="0">
              <a:spcBef>
                <a:spcPct val="0"/>
              </a:spcBef>
              <a:spcAft>
                <a:spcPts val="1200"/>
              </a:spcAft>
              <a:buNone/>
              <a:defRPr/>
            </a:pPr>
            <a:r>
              <a:rPr lang="en-AU" sz="2400" b="1">
                <a:ea typeface="ＭＳ Ｐゴシック" charset="0"/>
              </a:rPr>
              <a:t>cceew.gov.au</a:t>
            </a:r>
          </a:p>
        </p:txBody>
      </p:sp>
    </p:spTree>
    <p:extLst>
      <p:ext uri="{BB962C8B-B14F-4D97-AF65-F5344CB8AC3E}">
        <p14:creationId xmlns:p14="http://schemas.microsoft.com/office/powerpoint/2010/main" val="16738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a:xfrm>
            <a:off x="628650" y="1440614"/>
            <a:ext cx="7886700" cy="4351338"/>
          </a:xfrm>
        </p:spPr>
        <p:txBody>
          <a:body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874C3A65-BA76-40F9-9D0F-569340985753}" type="datetime1">
              <a:rPr lang="en-AU" smtClean="0"/>
              <a:t>13/11/2023</a:t>
            </a:fld>
            <a:endParaRPr lang="en-AU"/>
          </a:p>
        </p:txBody>
      </p:sp>
      <p:sp>
        <p:nvSpPr>
          <p:cNvPr id="5" name="Footer Placeholder 4"/>
          <p:cNvSpPr>
            <a:spLocks noGrp="1"/>
          </p:cNvSpPr>
          <p:nvPr>
            <p:ph type="ftr" sz="quarter" idx="11"/>
          </p:nvPr>
        </p:nvSpPr>
        <p:spPr/>
        <p:txBody>
          <a:bodyPr/>
          <a:lstStyle/>
          <a:p>
            <a:r>
              <a:rPr lang="en-AU"/>
              <a:t>Add presentation title</a:t>
            </a:r>
          </a:p>
        </p:txBody>
      </p:sp>
      <p:sp>
        <p:nvSpPr>
          <p:cNvPr id="6" name="Slide Number Placeholder 5"/>
          <p:cNvSpPr>
            <a:spLocks noGrp="1"/>
          </p:cNvSpPr>
          <p:nvPr>
            <p:ph type="sldNum" sz="quarter" idx="12"/>
          </p:nvPr>
        </p:nvSpPr>
        <p:spPr/>
        <p:txBody>
          <a:bodyPr/>
          <a:lstStyle/>
          <a:p>
            <a:fld id="{41B496C2-AD0A-47B1-87B8-8823CEABB737}" type="slidenum">
              <a:rPr lang="en-AU" smtClean="0"/>
              <a:t>‹#›</a:t>
            </a:fld>
            <a:endParaRPr lang="en-AU"/>
          </a:p>
        </p:txBody>
      </p:sp>
    </p:spTree>
    <p:extLst>
      <p:ext uri="{BB962C8B-B14F-4D97-AF65-F5344CB8AC3E}">
        <p14:creationId xmlns:p14="http://schemas.microsoft.com/office/powerpoint/2010/main" val="157339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3600"/>
            </a:lvl1pPr>
          </a:lstStyle>
          <a:p>
            <a:r>
              <a:rPr lang="en-US"/>
              <a:t>Click to edit Master title style</a:t>
            </a:r>
            <a:endParaRPr lang="en-AU"/>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13CA50-8378-4769-ABAA-D48ABD9113CE}" type="datetime1">
              <a:rPr lang="en-AU" smtClean="0"/>
              <a:t>13/11/2023</a:t>
            </a:fld>
            <a:endParaRPr lang="en-AU"/>
          </a:p>
        </p:txBody>
      </p:sp>
      <p:sp>
        <p:nvSpPr>
          <p:cNvPr id="5" name="Footer Placeholder 4"/>
          <p:cNvSpPr>
            <a:spLocks noGrp="1"/>
          </p:cNvSpPr>
          <p:nvPr>
            <p:ph type="ftr" sz="quarter" idx="11"/>
          </p:nvPr>
        </p:nvSpPr>
        <p:spPr/>
        <p:txBody>
          <a:bodyPr/>
          <a:lstStyle/>
          <a:p>
            <a:r>
              <a:rPr lang="en-AU"/>
              <a:t>Add presentation title</a:t>
            </a:r>
          </a:p>
        </p:txBody>
      </p:sp>
      <p:sp>
        <p:nvSpPr>
          <p:cNvPr id="6" name="Slide Number Placeholder 5"/>
          <p:cNvSpPr>
            <a:spLocks noGrp="1"/>
          </p:cNvSpPr>
          <p:nvPr>
            <p:ph type="sldNum" sz="quarter" idx="12"/>
          </p:nvPr>
        </p:nvSpPr>
        <p:spPr/>
        <p:txBody>
          <a:bodyPr/>
          <a:lstStyle/>
          <a:p>
            <a:fld id="{41B496C2-AD0A-47B1-87B8-8823CEABB737}" type="slidenum">
              <a:rPr lang="en-AU" smtClean="0"/>
              <a:t>‹#›</a:t>
            </a:fld>
            <a:endParaRPr lang="en-AU"/>
          </a:p>
        </p:txBody>
      </p:sp>
    </p:spTree>
    <p:extLst>
      <p:ext uri="{BB962C8B-B14F-4D97-AF65-F5344CB8AC3E}">
        <p14:creationId xmlns:p14="http://schemas.microsoft.com/office/powerpoint/2010/main" val="379187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8650" y="1431763"/>
            <a:ext cx="3867150" cy="4351338"/>
          </a:xfrm>
        </p:spPr>
        <p:txBody>
          <a:bodyPr/>
          <a:lstStyle>
            <a:lvl1pPr>
              <a:defRPr sz="2800"/>
            </a:lvl1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431763"/>
            <a:ext cx="3867150" cy="4351338"/>
          </a:xfrm>
        </p:spPr>
        <p:txBody>
          <a:body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fld id="{9DBF7EFF-8449-465F-B626-3FD9F25C8E6F}" type="datetime1">
              <a:rPr lang="en-AU" smtClean="0"/>
              <a:t>13/11/2023</a:t>
            </a:fld>
            <a:endParaRPr lang="en-AU"/>
          </a:p>
        </p:txBody>
      </p:sp>
      <p:sp>
        <p:nvSpPr>
          <p:cNvPr id="6" name="Footer Placeholder 5"/>
          <p:cNvSpPr>
            <a:spLocks noGrp="1"/>
          </p:cNvSpPr>
          <p:nvPr>
            <p:ph type="ftr" sz="quarter" idx="11"/>
          </p:nvPr>
        </p:nvSpPr>
        <p:spPr/>
        <p:txBody>
          <a:bodyPr/>
          <a:lstStyle/>
          <a:p>
            <a:r>
              <a:rPr lang="en-AU"/>
              <a:t>Add presentation title</a:t>
            </a:r>
          </a:p>
        </p:txBody>
      </p:sp>
      <p:sp>
        <p:nvSpPr>
          <p:cNvPr id="7" name="Slide Number Placeholder 6"/>
          <p:cNvSpPr>
            <a:spLocks noGrp="1"/>
          </p:cNvSpPr>
          <p:nvPr>
            <p:ph type="sldNum" sz="quarter" idx="12"/>
          </p:nvPr>
        </p:nvSpPr>
        <p:spPr/>
        <p:txBody>
          <a:bodyPr/>
          <a:lstStyle/>
          <a:p>
            <a:fld id="{41B496C2-AD0A-47B1-87B8-8823CEABB737}" type="slidenum">
              <a:rPr lang="en-AU" smtClean="0"/>
              <a:t>‹#›</a:t>
            </a:fld>
            <a:endParaRPr lang="en-AU"/>
          </a:p>
        </p:txBody>
      </p:sp>
    </p:spTree>
    <p:extLst>
      <p:ext uri="{BB962C8B-B14F-4D97-AF65-F5344CB8AC3E}">
        <p14:creationId xmlns:p14="http://schemas.microsoft.com/office/powerpoint/2010/main" val="1951538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83F5FDC7-7391-4268-9A4A-EF70E2BA68F3}" type="datetime1">
              <a:rPr lang="en-AU" smtClean="0"/>
              <a:t>13/11/2023</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r>
              <a:rPr lang="en-AU"/>
              <a:t>Add presentation title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23B38093-8BF8-4BF4-AC2A-E226E529FA62}" type="slidenum">
              <a:rPr lang="en-AU" smtClean="0"/>
              <a:pPr/>
              <a:t>‹#›</a:t>
            </a:fld>
            <a:endParaRPr lang="en-AU"/>
          </a:p>
        </p:txBody>
      </p:sp>
    </p:spTree>
    <p:extLst>
      <p:ext uri="{BB962C8B-B14F-4D97-AF65-F5344CB8AC3E}">
        <p14:creationId xmlns:p14="http://schemas.microsoft.com/office/powerpoint/2010/main" val="3123505929"/>
      </p:ext>
    </p:extLst>
  </p:cSld>
  <p:clrMap bg1="lt1" tx1="dk1" bg2="lt2" tx2="dk2" accent1="accent1" accent2="accent2" accent3="accent3" accent4="accent4" accent5="accent5" accent6="accent6" hlink="hlink" folHlink="folHlink"/>
  <p:sldLayoutIdLst>
    <p:sldLayoutId id="2147483661" r:id="rId1"/>
    <p:sldLayoutId id="2147483681" r:id="rId2"/>
    <p:sldLayoutId id="2147483682" r:id="rId3"/>
    <p:sldLayoutId id="2147483663" r:id="rId4"/>
    <p:sldLayoutId id="2147483672" r:id="rId5"/>
    <p:sldLayoutId id="2147483666" r:id="rId6"/>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1222"/>
            <a:ext cx="7886700" cy="910221"/>
          </a:xfrm>
          <a:prstGeom prst="rect">
            <a:avLst/>
          </a:prstGeom>
        </p:spPr>
        <p:txBody>
          <a:bodyPr vert="horz" lIns="91440" tIns="45720" rIns="91440" bIns="45720" rtlCol="0" anchor="t" anchorCtr="0">
            <a:noAutofit/>
          </a:bodyPr>
          <a:lstStyle/>
          <a:p>
            <a:r>
              <a:rPr lang="en-US"/>
              <a:t>Click to edit Master title style</a:t>
            </a:r>
            <a:endParaRPr lang="en-AU"/>
          </a:p>
        </p:txBody>
      </p:sp>
      <p:sp>
        <p:nvSpPr>
          <p:cNvPr id="3" name="Text Placeholder 2"/>
          <p:cNvSpPr>
            <a:spLocks noGrp="1"/>
          </p:cNvSpPr>
          <p:nvPr>
            <p:ph type="body" idx="1"/>
          </p:nvPr>
        </p:nvSpPr>
        <p:spPr>
          <a:xfrm>
            <a:off x="628650" y="1464678"/>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bg2"/>
                </a:solidFill>
              </a:defRPr>
            </a:lvl1pPr>
          </a:lstStyle>
          <a:p>
            <a:fld id="{80804688-259C-4C7E-8444-A4013EAB6CEA}" type="datetime1">
              <a:rPr lang="en-AU" smtClean="0"/>
              <a:t>13/11/2023</a:t>
            </a:fld>
            <a:endParaRPr lang="en-A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bg2"/>
                </a:solidFill>
              </a:defRPr>
            </a:lvl1pPr>
          </a:lstStyle>
          <a:p>
            <a:r>
              <a:rPr lang="en-AU"/>
              <a:t>Add presentation title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bg2"/>
                </a:solidFill>
              </a:defRPr>
            </a:lvl1pPr>
          </a:lstStyle>
          <a:p>
            <a:fld id="{41B496C2-AD0A-47B1-87B8-8823CEABB737}" type="slidenum">
              <a:rPr lang="en-AU" smtClean="0"/>
              <a:pPr/>
              <a:t>‹#›</a:t>
            </a:fld>
            <a:endParaRPr lang="en-AU"/>
          </a:p>
        </p:txBody>
      </p:sp>
    </p:spTree>
    <p:extLst>
      <p:ext uri="{BB962C8B-B14F-4D97-AF65-F5344CB8AC3E}">
        <p14:creationId xmlns:p14="http://schemas.microsoft.com/office/powerpoint/2010/main" val="1477188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 id="2147483680" r:id="rId5"/>
    <p:sldLayoutId id="2147483683" r:id="rId6"/>
  </p:sldLayoutIdLst>
  <p:hf hdr="0"/>
  <p:txStyles>
    <p:titleStyle>
      <a:lvl1pPr algn="l" defTabSz="914400" rtl="0" eaLnBrk="1" latinLnBrk="0" hangingPunct="1">
        <a:lnSpc>
          <a:spcPct val="90000"/>
        </a:lnSpc>
        <a:spcBef>
          <a:spcPct val="0"/>
        </a:spcBef>
        <a:buNone/>
        <a:defRPr sz="3600" b="1" kern="1200">
          <a:solidFill>
            <a:srgbClr val="197C7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3" Type="http://schemas.openxmlformats.org/officeDocument/2006/relationships/customXml" Target="../ink/ink1.xml"/><Relationship Id="rId12"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ustomXml" Target="../ink/ink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mailto:hydrogenregulatoryreview@industry.gov.au"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hyperlink" Target="https://www.dcceew.gov.au/energy/hydrogen/regulatory-review" TargetMode="External"/><Relationship Id="rId4" Type="http://schemas.openxmlformats.org/officeDocument/2006/relationships/hyperlink" Target="https://www.dcceew.gov.au/energy/hydroge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a:t>National Hydrogen Regulatory review </a:t>
            </a:r>
          </a:p>
        </p:txBody>
      </p:sp>
      <p:sp>
        <p:nvSpPr>
          <p:cNvPr id="3" name="Subtitle 2"/>
          <p:cNvSpPr>
            <a:spLocks noGrp="1"/>
          </p:cNvSpPr>
          <p:nvPr>
            <p:ph type="subTitle" idx="1"/>
          </p:nvPr>
        </p:nvSpPr>
        <p:spPr>
          <a:xfrm>
            <a:off x="733425" y="3767971"/>
            <a:ext cx="7886700" cy="1109610"/>
          </a:xfrm>
        </p:spPr>
        <p:txBody>
          <a:bodyPr/>
          <a:lstStyle/>
          <a:p>
            <a:r>
              <a:rPr lang="en-AU"/>
              <a:t>National Codes of Best Practice Co-design workshops </a:t>
            </a:r>
          </a:p>
        </p:txBody>
      </p:sp>
      <p:sp>
        <p:nvSpPr>
          <p:cNvPr id="4" name="TextBox 3"/>
          <p:cNvSpPr txBox="1"/>
          <p:nvPr/>
        </p:nvSpPr>
        <p:spPr>
          <a:xfrm>
            <a:off x="628650" y="5853039"/>
            <a:ext cx="7854846" cy="369332"/>
          </a:xfrm>
          <a:prstGeom prst="rect">
            <a:avLst/>
          </a:prstGeom>
          <a:noFill/>
        </p:spPr>
        <p:txBody>
          <a:bodyPr wrap="square" rtlCol="0">
            <a:spAutoFit/>
          </a:bodyPr>
          <a:lstStyle/>
          <a:p>
            <a:pPr algn="ctr"/>
            <a:r>
              <a:rPr lang="en-AU" b="1">
                <a:solidFill>
                  <a:schemeClr val="bg1"/>
                </a:solidFill>
              </a:rPr>
              <a:t>DCCEEW.gov.au</a:t>
            </a:r>
            <a:endParaRPr lang="en-AU">
              <a:solidFill>
                <a:schemeClr val="bg1"/>
              </a:solidFill>
            </a:endParaRPr>
          </a:p>
        </p:txBody>
      </p:sp>
    </p:spTree>
    <p:extLst>
      <p:ext uri="{BB962C8B-B14F-4D97-AF65-F5344CB8AC3E}">
        <p14:creationId xmlns:p14="http://schemas.microsoft.com/office/powerpoint/2010/main" val="283205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49605B63-B42F-C217-900E-C8FA22CBB9D8}"/>
              </a:ext>
            </a:extLst>
          </p:cNvPr>
          <p:cNvGraphicFramePr>
            <a:graphicFrameLocks noGrp="1"/>
          </p:cNvGraphicFramePr>
          <p:nvPr>
            <p:ph idx="1"/>
            <p:extLst>
              <p:ext uri="{D42A27DB-BD31-4B8C-83A1-F6EECF244321}">
                <p14:modId xmlns:p14="http://schemas.microsoft.com/office/powerpoint/2010/main" val="417706538"/>
              </p:ext>
            </p:extLst>
          </p:nvPr>
        </p:nvGraphicFramePr>
        <p:xfrm>
          <a:off x="628650" y="838201"/>
          <a:ext cx="78867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300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F3AE-5221-AF26-650B-E122D2F43B91}"/>
              </a:ext>
            </a:extLst>
          </p:cNvPr>
          <p:cNvSpPr>
            <a:spLocks noGrp="1"/>
          </p:cNvSpPr>
          <p:nvPr>
            <p:ph type="title"/>
          </p:nvPr>
        </p:nvSpPr>
        <p:spPr>
          <a:xfrm>
            <a:off x="628650" y="401222"/>
            <a:ext cx="7886700" cy="910221"/>
          </a:xfrm>
        </p:spPr>
        <p:txBody>
          <a:bodyPr anchor="t">
            <a:normAutofit/>
          </a:bodyPr>
          <a:lstStyle/>
          <a:p>
            <a:r>
              <a:rPr lang="en-AU" sz="2400" dirty="0"/>
              <a:t>Relevant regulatory obligations</a:t>
            </a:r>
            <a:br>
              <a:rPr lang="en-AU" dirty="0"/>
            </a:br>
            <a:r>
              <a:rPr lang="en-AU" sz="1300" dirty="0"/>
              <a:t>(reminder from your workshop pre-reading)  </a:t>
            </a:r>
          </a:p>
        </p:txBody>
      </p:sp>
      <p:graphicFrame>
        <p:nvGraphicFramePr>
          <p:cNvPr id="5" name="Content Placeholder 2">
            <a:extLst>
              <a:ext uri="{FF2B5EF4-FFF2-40B4-BE49-F238E27FC236}">
                <a16:creationId xmlns:a16="http://schemas.microsoft.com/office/drawing/2014/main" id="{B079B26A-BC03-7B54-D36F-71434303D5C5}"/>
              </a:ext>
            </a:extLst>
          </p:cNvPr>
          <p:cNvGraphicFramePr>
            <a:graphicFrameLocks noGrp="1"/>
          </p:cNvGraphicFramePr>
          <p:nvPr>
            <p:ph idx="1"/>
          </p:nvPr>
        </p:nvGraphicFramePr>
        <p:xfrm>
          <a:off x="628650" y="1440613"/>
          <a:ext cx="8213200" cy="5103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3743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383E-A1D8-A832-1FBF-097EFA14D8E7}"/>
              </a:ext>
            </a:extLst>
          </p:cNvPr>
          <p:cNvSpPr>
            <a:spLocks noGrp="1"/>
          </p:cNvSpPr>
          <p:nvPr>
            <p:ph type="title"/>
          </p:nvPr>
        </p:nvSpPr>
        <p:spPr>
          <a:xfrm>
            <a:off x="628650" y="401222"/>
            <a:ext cx="7886700" cy="758275"/>
          </a:xfrm>
        </p:spPr>
        <p:txBody>
          <a:bodyPr/>
          <a:lstStyle/>
          <a:p>
            <a:r>
              <a:rPr lang="en-AU" sz="2400" dirty="0"/>
              <a:t>National examples of legislation with potential to contain relevant regulatory obligations</a:t>
            </a:r>
          </a:p>
        </p:txBody>
      </p:sp>
      <p:pic>
        <p:nvPicPr>
          <p:cNvPr id="7" name="Content Placeholder 6">
            <a:extLst>
              <a:ext uri="{FF2B5EF4-FFF2-40B4-BE49-F238E27FC236}">
                <a16:creationId xmlns:a16="http://schemas.microsoft.com/office/drawing/2014/main" id="{D0F8524C-2CAB-B556-DF39-0B17DFE7D634}"/>
              </a:ext>
            </a:extLst>
          </p:cNvPr>
          <p:cNvPicPr>
            <a:picLocks noGrp="1" noChangeAspect="1"/>
          </p:cNvPicPr>
          <p:nvPr>
            <p:ph idx="1"/>
          </p:nvPr>
        </p:nvPicPr>
        <p:blipFill>
          <a:blip r:embed="rId2"/>
          <a:stretch>
            <a:fillRect/>
          </a:stretch>
        </p:blipFill>
        <p:spPr>
          <a:xfrm>
            <a:off x="324741" y="1693392"/>
            <a:ext cx="8647258" cy="4763386"/>
          </a:xfrm>
        </p:spPr>
      </p:pic>
    </p:spTree>
    <p:extLst>
      <p:ext uri="{BB962C8B-B14F-4D97-AF65-F5344CB8AC3E}">
        <p14:creationId xmlns:p14="http://schemas.microsoft.com/office/powerpoint/2010/main" val="93727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8C57704-6DA5-5438-C874-4EE5AEB0CD6D}"/>
              </a:ext>
            </a:extLst>
          </p:cNvPr>
          <p:cNvSpPr>
            <a:spLocks noGrp="1"/>
          </p:cNvSpPr>
          <p:nvPr>
            <p:ph type="title"/>
          </p:nvPr>
        </p:nvSpPr>
        <p:spPr>
          <a:xfrm>
            <a:off x="628650" y="401222"/>
            <a:ext cx="7886700" cy="910221"/>
          </a:xfrm>
        </p:spPr>
        <p:txBody>
          <a:bodyPr/>
          <a:lstStyle/>
          <a:p>
            <a:r>
              <a:rPr lang="en-US" sz="2400" dirty="0"/>
              <a:t>Best practice – what is it?</a:t>
            </a:r>
          </a:p>
        </p:txBody>
      </p:sp>
      <p:graphicFrame>
        <p:nvGraphicFramePr>
          <p:cNvPr id="5" name="Content Placeholder 2">
            <a:extLst>
              <a:ext uri="{FF2B5EF4-FFF2-40B4-BE49-F238E27FC236}">
                <a16:creationId xmlns:a16="http://schemas.microsoft.com/office/drawing/2014/main" id="{CC053C67-A406-C46F-3C49-544C42DEDECB}"/>
              </a:ext>
            </a:extLst>
          </p:cNvPr>
          <p:cNvGraphicFramePr>
            <a:graphicFrameLocks noGrp="1"/>
          </p:cNvGraphicFramePr>
          <p:nvPr>
            <p:ph idx="1"/>
          </p:nvPr>
        </p:nvGraphicFramePr>
        <p:xfrm>
          <a:off x="628650" y="1440614"/>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95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7"/>
          <p:cNvSpPr txBox="1">
            <a:spLocks noGrp="1"/>
          </p:cNvSpPr>
          <p:nvPr>
            <p:ph type="body" idx="1"/>
          </p:nvPr>
        </p:nvSpPr>
        <p:spPr>
          <a:xfrm>
            <a:off x="930185" y="1615302"/>
            <a:ext cx="6811393" cy="366465"/>
          </a:xfrm>
          <a:prstGeom prst="rect">
            <a:avLst/>
          </a:prstGeom>
          <a:noFill/>
          <a:ln>
            <a:noFill/>
          </a:ln>
        </p:spPr>
        <p:txBody>
          <a:bodyPr spcFirstLastPara="1" vert="horz" wrap="square" lIns="68569" tIns="34275" rIns="68569" bIns="34275" rtlCol="0" anchor="t" anchorCtr="0">
            <a:noAutofit/>
          </a:bodyPr>
          <a:lstStyle/>
          <a:p>
            <a:pPr marL="0" indent="0" algn="ctr">
              <a:spcBef>
                <a:spcPts val="0"/>
              </a:spcBef>
              <a:buClr>
                <a:schemeClr val="accent5"/>
              </a:buClr>
              <a:buSzPts val="2000"/>
              <a:buNone/>
            </a:pPr>
            <a:r>
              <a:rPr lang="en-US" sz="1500" b="1">
                <a:solidFill>
                  <a:schemeClr val="accent5"/>
                </a:solidFill>
              </a:rPr>
              <a:t>~40% Reduction In Separation Distances For Liquid Hydrogen (NFPA 2, 2023 Edition)</a:t>
            </a:r>
            <a:endParaRPr/>
          </a:p>
        </p:txBody>
      </p:sp>
      <p:grpSp>
        <p:nvGrpSpPr>
          <p:cNvPr id="3" name="Group 2">
            <a:extLst>
              <a:ext uri="{FF2B5EF4-FFF2-40B4-BE49-F238E27FC236}">
                <a16:creationId xmlns:a16="http://schemas.microsoft.com/office/drawing/2014/main" id="{1718F54F-0DFB-ABF5-4FB4-A02EDA92C3F7}"/>
              </a:ext>
            </a:extLst>
          </p:cNvPr>
          <p:cNvGrpSpPr/>
          <p:nvPr/>
        </p:nvGrpSpPr>
        <p:grpSpPr>
          <a:xfrm>
            <a:off x="101741" y="379836"/>
            <a:ext cx="8804515" cy="5430678"/>
            <a:chOff x="101741" y="379836"/>
            <a:chExt cx="8804515" cy="5430678"/>
          </a:xfrm>
        </p:grpSpPr>
        <p:sp>
          <p:nvSpPr>
            <p:cNvPr id="355" name="Google Shape;355;p7"/>
            <p:cNvSpPr txBox="1"/>
            <p:nvPr/>
          </p:nvSpPr>
          <p:spPr>
            <a:xfrm>
              <a:off x="101741" y="379836"/>
              <a:ext cx="8804515" cy="611588"/>
            </a:xfrm>
            <a:prstGeom prst="rect">
              <a:avLst/>
            </a:prstGeom>
            <a:noFill/>
            <a:ln>
              <a:noFill/>
            </a:ln>
          </p:spPr>
          <p:txBody>
            <a:bodyPr spcFirstLastPara="1" wrap="square" lIns="68569" tIns="34275" rIns="68569" bIns="34275" anchor="ctr" anchorCtr="0">
              <a:noAutofit/>
            </a:bodyPr>
            <a:lstStyle/>
            <a:p>
              <a:pPr marL="137160">
                <a:lnSpc>
                  <a:spcPct val="80000"/>
                </a:lnSpc>
              </a:pPr>
              <a:r>
                <a:rPr lang="en-US" sz="2400" b="1" dirty="0">
                  <a:solidFill>
                    <a:srgbClr val="197C7D"/>
                  </a:solidFill>
                  <a:latin typeface="+mj-lt"/>
                  <a:ea typeface="+mj-ea"/>
                  <a:cs typeface="+mj-cs"/>
                  <a:sym typeface="Calibri"/>
                </a:rPr>
                <a:t>US Example of potential best practice opportunity</a:t>
              </a:r>
              <a:br>
                <a:rPr lang="en-US" sz="2325" b="1" dirty="0">
                  <a:solidFill>
                    <a:schemeClr val="accent5"/>
                  </a:solidFill>
                  <a:latin typeface="Calibri"/>
                  <a:ea typeface="Calibri"/>
                  <a:cs typeface="Calibri"/>
                  <a:sym typeface="Calibri"/>
                </a:rPr>
              </a:br>
              <a:endParaRPr sz="2325" b="1" dirty="0">
                <a:solidFill>
                  <a:schemeClr val="accent5"/>
                </a:solidFill>
                <a:latin typeface="Calibri"/>
                <a:ea typeface="Calibri"/>
                <a:cs typeface="Calibri"/>
                <a:sym typeface="Calibri"/>
              </a:endParaRPr>
            </a:p>
          </p:txBody>
        </p:sp>
        <p:pic>
          <p:nvPicPr>
            <p:cNvPr id="356" name="Google Shape;356;p7"/>
            <p:cNvPicPr preferRelativeResize="0"/>
            <p:nvPr/>
          </p:nvPicPr>
          <p:blipFill rotWithShape="1">
            <a:blip r:embed="rId3">
              <a:alphaModFix/>
            </a:blip>
            <a:srcRect/>
            <a:stretch/>
          </p:blipFill>
          <p:spPr>
            <a:xfrm>
              <a:off x="5025591" y="2617716"/>
              <a:ext cx="2442878" cy="1854542"/>
            </a:xfrm>
            <a:prstGeom prst="rect">
              <a:avLst/>
            </a:prstGeom>
            <a:noFill/>
            <a:ln>
              <a:noFill/>
            </a:ln>
          </p:spPr>
        </p:pic>
        <p:sp>
          <p:nvSpPr>
            <p:cNvPr id="357" name="Google Shape;357;p7"/>
            <p:cNvSpPr txBox="1"/>
            <p:nvPr/>
          </p:nvSpPr>
          <p:spPr>
            <a:xfrm>
              <a:off x="4628220" y="4491548"/>
              <a:ext cx="3179639" cy="1231572"/>
            </a:xfrm>
            <a:prstGeom prst="rect">
              <a:avLst/>
            </a:prstGeom>
            <a:noFill/>
            <a:ln>
              <a:noFill/>
            </a:ln>
          </p:spPr>
          <p:txBody>
            <a:bodyPr spcFirstLastPara="1" wrap="square" lIns="34275" tIns="34275" rIns="34275" bIns="34275" anchor="t" anchorCtr="0">
              <a:normAutofit lnSpcReduction="10000"/>
            </a:bodyPr>
            <a:lstStyle/>
            <a:p>
              <a:pPr marL="257175" indent="-257175">
                <a:lnSpc>
                  <a:spcPct val="110000"/>
                </a:lnSpc>
                <a:buClr>
                  <a:schemeClr val="accent1"/>
                </a:buClr>
                <a:buSzPts val="2000"/>
                <a:buFont typeface="Arial"/>
                <a:buChar char="•"/>
              </a:pPr>
              <a:r>
                <a:rPr lang="en-US" sz="1500">
                  <a:solidFill>
                    <a:srgbClr val="494429"/>
                  </a:solidFill>
                  <a:latin typeface="Calibri"/>
                  <a:ea typeface="Calibri"/>
                  <a:cs typeface="Calibri"/>
                  <a:sym typeface="Calibri"/>
                </a:rPr>
                <a:t>Distances now based on system pipe size &amp; operating pressure</a:t>
              </a:r>
              <a:endParaRPr sz="1350"/>
            </a:p>
            <a:p>
              <a:pPr marL="257175" indent="-257175">
                <a:lnSpc>
                  <a:spcPct val="110000"/>
                </a:lnSpc>
                <a:buClr>
                  <a:schemeClr val="accent1"/>
                </a:buClr>
                <a:buSzPts val="2000"/>
                <a:buFont typeface="Arial"/>
                <a:buChar char="•"/>
              </a:pPr>
              <a:r>
                <a:rPr lang="en-US" sz="1500">
                  <a:solidFill>
                    <a:srgbClr val="494429"/>
                  </a:solidFill>
                  <a:latin typeface="Calibri"/>
                  <a:ea typeface="Calibri"/>
                  <a:cs typeface="Calibri"/>
                  <a:sym typeface="Calibri"/>
                </a:rPr>
                <a:t>3 exposure groups</a:t>
              </a:r>
              <a:endParaRPr sz="1350"/>
            </a:p>
            <a:p>
              <a:pPr marL="257175" indent="-257175">
                <a:lnSpc>
                  <a:spcPct val="110000"/>
                </a:lnSpc>
                <a:buClr>
                  <a:schemeClr val="accent1"/>
                </a:buClr>
                <a:buSzPts val="2000"/>
                <a:buFont typeface="Arial"/>
                <a:buChar char="•"/>
              </a:pPr>
              <a:r>
                <a:rPr lang="en-US" sz="1500">
                  <a:solidFill>
                    <a:srgbClr val="494429"/>
                  </a:solidFill>
                  <a:latin typeface="Calibri"/>
                  <a:ea typeface="Calibri"/>
                  <a:cs typeface="Calibri"/>
                  <a:sym typeface="Calibri"/>
                </a:rPr>
                <a:t>Well-documented, repeatable, revisable basis</a:t>
              </a:r>
              <a:endParaRPr sz="1350"/>
            </a:p>
          </p:txBody>
        </p:sp>
        <p:grpSp>
          <p:nvGrpSpPr>
            <p:cNvPr id="2" name="Group 1">
              <a:extLst>
                <a:ext uri="{FF2B5EF4-FFF2-40B4-BE49-F238E27FC236}">
                  <a16:creationId xmlns:a16="http://schemas.microsoft.com/office/drawing/2014/main" id="{D097B470-D22B-0002-D7AE-7387A988443E}"/>
                </a:ext>
              </a:extLst>
            </p:cNvPr>
            <p:cNvGrpSpPr/>
            <p:nvPr/>
          </p:nvGrpSpPr>
          <p:grpSpPr>
            <a:xfrm>
              <a:off x="950462" y="1940520"/>
              <a:ext cx="3745555" cy="2536718"/>
              <a:chOff x="950462" y="1940520"/>
              <a:chExt cx="3745555" cy="2536718"/>
            </a:xfrm>
          </p:grpSpPr>
          <p:pic>
            <p:nvPicPr>
              <p:cNvPr id="359" name="Google Shape;359;p7"/>
              <p:cNvPicPr preferRelativeResize="0"/>
              <p:nvPr/>
            </p:nvPicPr>
            <p:blipFill rotWithShape="1">
              <a:blip r:embed="rId4">
                <a:alphaModFix/>
              </a:blip>
              <a:srcRect/>
              <a:stretch/>
            </p:blipFill>
            <p:spPr>
              <a:xfrm>
                <a:off x="950462" y="2407974"/>
                <a:ext cx="3745555" cy="2069264"/>
              </a:xfrm>
              <a:prstGeom prst="rect">
                <a:avLst/>
              </a:prstGeom>
              <a:noFill/>
              <a:ln>
                <a:noFill/>
              </a:ln>
            </p:spPr>
          </p:pic>
          <p:sp>
            <p:nvSpPr>
              <p:cNvPr id="360" name="Google Shape;360;p7"/>
              <p:cNvSpPr txBox="1"/>
              <p:nvPr/>
            </p:nvSpPr>
            <p:spPr>
              <a:xfrm>
                <a:off x="1047297" y="1940520"/>
                <a:ext cx="1554490" cy="438551"/>
              </a:xfrm>
              <a:prstGeom prst="rect">
                <a:avLst/>
              </a:prstGeom>
              <a:noFill/>
              <a:ln>
                <a:noFill/>
              </a:ln>
            </p:spPr>
            <p:txBody>
              <a:bodyPr spcFirstLastPara="1" wrap="square" lIns="68569" tIns="34275" rIns="68569" bIns="34275" anchor="t" anchorCtr="0">
                <a:spAutoFit/>
              </a:bodyPr>
              <a:lstStyle/>
              <a:p>
                <a:r>
                  <a:rPr lang="en-US" sz="1200" b="1">
                    <a:solidFill>
                      <a:schemeClr val="dk1"/>
                    </a:solidFill>
                    <a:latin typeface="Calibri"/>
                    <a:ea typeface="Calibri"/>
                    <a:cs typeface="Calibri"/>
                    <a:sym typeface="Calibri"/>
                  </a:rPr>
                  <a:t>Previous (18,000 ft</a:t>
                </a:r>
                <a:r>
                  <a:rPr lang="en-US" sz="1200" b="1" baseline="30000">
                    <a:solidFill>
                      <a:schemeClr val="dk1"/>
                    </a:solidFill>
                    <a:latin typeface="Calibri"/>
                    <a:ea typeface="Calibri"/>
                    <a:cs typeface="Calibri"/>
                    <a:sym typeface="Calibri"/>
                  </a:rPr>
                  <a:t>2</a:t>
                </a:r>
                <a:r>
                  <a:rPr lang="en-US" sz="1200" b="1">
                    <a:solidFill>
                      <a:schemeClr val="dk1"/>
                    </a:solidFill>
                    <a:latin typeface="Calibri"/>
                    <a:ea typeface="Calibri"/>
                    <a:cs typeface="Calibri"/>
                    <a:sym typeface="Calibri"/>
                  </a:rPr>
                  <a:t>)*</a:t>
                </a:r>
                <a:endParaRPr sz="1350"/>
              </a:p>
              <a:p>
                <a:r>
                  <a:rPr lang="en-US" sz="1200">
                    <a:solidFill>
                      <a:schemeClr val="dk1"/>
                    </a:solidFill>
                    <a:latin typeface="Calibri"/>
                    <a:ea typeface="Calibri"/>
                    <a:cs typeface="Calibri"/>
                    <a:sym typeface="Calibri"/>
                  </a:rPr>
                  <a:t>2016 Edition NFPA 2</a:t>
                </a:r>
                <a:endParaRPr sz="1350"/>
              </a:p>
            </p:txBody>
          </p:sp>
        </p:grpSp>
        <p:sp>
          <p:nvSpPr>
            <p:cNvPr id="361" name="Google Shape;361;p7"/>
            <p:cNvSpPr txBox="1"/>
            <p:nvPr/>
          </p:nvSpPr>
          <p:spPr>
            <a:xfrm>
              <a:off x="4628220" y="1937846"/>
              <a:ext cx="1592360" cy="438551"/>
            </a:xfrm>
            <a:prstGeom prst="rect">
              <a:avLst/>
            </a:prstGeom>
            <a:noFill/>
            <a:ln>
              <a:noFill/>
            </a:ln>
          </p:spPr>
          <p:txBody>
            <a:bodyPr spcFirstLastPara="1" wrap="square" lIns="68569" tIns="34275" rIns="68569" bIns="34275" anchor="t" anchorCtr="0">
              <a:spAutoFit/>
            </a:bodyPr>
            <a:lstStyle/>
            <a:p>
              <a:r>
                <a:rPr lang="en-US" sz="1200" b="1">
                  <a:solidFill>
                    <a:schemeClr val="dk1"/>
                  </a:solidFill>
                  <a:latin typeface="Calibri"/>
                  <a:ea typeface="Calibri"/>
                  <a:cs typeface="Calibri"/>
                  <a:sym typeface="Calibri"/>
                </a:rPr>
                <a:t>Proposed (10,800 ft</a:t>
              </a:r>
              <a:r>
                <a:rPr lang="en-US" sz="1200" b="1" baseline="30000">
                  <a:solidFill>
                    <a:schemeClr val="dk1"/>
                  </a:solidFill>
                  <a:latin typeface="Calibri"/>
                  <a:ea typeface="Calibri"/>
                  <a:cs typeface="Calibri"/>
                  <a:sym typeface="Calibri"/>
                </a:rPr>
                <a:t>2</a:t>
              </a:r>
              <a:r>
                <a:rPr lang="en-US" sz="1200" b="1">
                  <a:solidFill>
                    <a:schemeClr val="dk1"/>
                  </a:solidFill>
                  <a:latin typeface="Calibri"/>
                  <a:ea typeface="Calibri"/>
                  <a:cs typeface="Calibri"/>
                  <a:sym typeface="Calibri"/>
                </a:rPr>
                <a:t>)</a:t>
              </a:r>
              <a:endParaRPr sz="1350"/>
            </a:p>
            <a:p>
              <a:r>
                <a:rPr lang="en-US" sz="1200">
                  <a:solidFill>
                    <a:schemeClr val="dk1"/>
                  </a:solidFill>
                  <a:latin typeface="Calibri"/>
                  <a:ea typeface="Calibri"/>
                  <a:cs typeface="Calibri"/>
                  <a:sym typeface="Calibri"/>
                </a:rPr>
                <a:t>2023 Edition NFPA 2</a:t>
              </a:r>
              <a:endParaRPr sz="1350"/>
            </a:p>
          </p:txBody>
        </p:sp>
        <p:sp>
          <p:nvSpPr>
            <p:cNvPr id="362" name="Google Shape;362;p7"/>
            <p:cNvSpPr txBox="1"/>
            <p:nvPr/>
          </p:nvSpPr>
          <p:spPr>
            <a:xfrm>
              <a:off x="836839" y="5498792"/>
              <a:ext cx="3273126" cy="311722"/>
            </a:xfrm>
            <a:prstGeom prst="rect">
              <a:avLst/>
            </a:prstGeom>
            <a:noFill/>
            <a:ln>
              <a:noFill/>
            </a:ln>
          </p:spPr>
          <p:txBody>
            <a:bodyPr spcFirstLastPara="1" wrap="square" lIns="68569" tIns="34275" rIns="68569" bIns="34275" anchor="t" anchorCtr="0">
              <a:spAutoFit/>
            </a:bodyPr>
            <a:lstStyle/>
            <a:p>
              <a:r>
                <a:rPr lang="en-US" sz="788" i="1">
                  <a:solidFill>
                    <a:schemeClr val="dk1"/>
                  </a:solidFill>
                  <a:latin typeface="Calibri"/>
                  <a:ea typeface="Calibri"/>
                  <a:cs typeface="Calibri"/>
                  <a:sym typeface="Calibri"/>
                </a:rPr>
                <a:t>*https://www.hydrogen.energy.gov/pdfs/19005_600kg_day_hydrogen_fueling_station_footprint.pdf  </a:t>
              </a:r>
              <a:endParaRPr sz="1350"/>
            </a:p>
          </p:txBody>
        </p:sp>
        <p:sp>
          <p:nvSpPr>
            <p:cNvPr id="363" name="Google Shape;363;p7"/>
            <p:cNvSpPr/>
            <p:nvPr/>
          </p:nvSpPr>
          <p:spPr>
            <a:xfrm>
              <a:off x="4335881" y="3661100"/>
              <a:ext cx="594554" cy="521672"/>
            </a:xfrm>
            <a:prstGeom prst="rightArrow">
              <a:avLst>
                <a:gd name="adj1" fmla="val 50000"/>
                <a:gd name="adj2" fmla="val 50000"/>
              </a:avLst>
            </a:prstGeom>
            <a:solidFill>
              <a:schemeClr val="accent1"/>
            </a:solidFill>
            <a:ln w="25400" cap="flat" cmpd="sng">
              <a:solidFill>
                <a:srgbClr val="4D8932"/>
              </a:solidFill>
              <a:prstDash val="solid"/>
              <a:round/>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Libre Franklin"/>
                <a:ea typeface="Libre Franklin"/>
                <a:cs typeface="Libre Franklin"/>
                <a:sym typeface="Libre Franklin"/>
              </a:endParaRPr>
            </a:p>
          </p:txBody>
        </p:sp>
        <p:sp>
          <p:nvSpPr>
            <p:cNvPr id="367" name="Google Shape;367;p7"/>
            <p:cNvSpPr txBox="1"/>
            <p:nvPr/>
          </p:nvSpPr>
          <p:spPr>
            <a:xfrm>
              <a:off x="958384" y="4493895"/>
              <a:ext cx="3184649" cy="967585"/>
            </a:xfrm>
            <a:prstGeom prst="rect">
              <a:avLst/>
            </a:prstGeom>
            <a:noFill/>
            <a:ln>
              <a:noFill/>
            </a:ln>
          </p:spPr>
          <p:txBody>
            <a:bodyPr spcFirstLastPara="1" wrap="square" lIns="34275" tIns="34275" rIns="34275" bIns="34275" anchor="t" anchorCtr="0">
              <a:normAutofit/>
            </a:bodyPr>
            <a:lstStyle/>
            <a:p>
              <a:pPr marL="257175" indent="-257175">
                <a:lnSpc>
                  <a:spcPct val="110000"/>
                </a:lnSpc>
                <a:buClr>
                  <a:schemeClr val="accent1"/>
                </a:buClr>
                <a:buSzPts val="2000"/>
                <a:buFont typeface="Arial"/>
                <a:buChar char="•"/>
              </a:pPr>
              <a:r>
                <a:rPr lang="en-US" sz="1500">
                  <a:solidFill>
                    <a:srgbClr val="494429"/>
                  </a:solidFill>
                  <a:latin typeface="Calibri"/>
                  <a:ea typeface="Calibri"/>
                  <a:cs typeface="Calibri"/>
                  <a:sym typeface="Calibri"/>
                </a:rPr>
                <a:t>Distances based on storage volume</a:t>
              </a:r>
              <a:endParaRPr sz="1350"/>
            </a:p>
            <a:p>
              <a:pPr marL="257175" indent="-257175">
                <a:lnSpc>
                  <a:spcPct val="110000"/>
                </a:lnSpc>
                <a:buClr>
                  <a:schemeClr val="accent1"/>
                </a:buClr>
                <a:buSzPts val="2000"/>
                <a:buFont typeface="Arial"/>
                <a:buChar char="•"/>
              </a:pPr>
              <a:r>
                <a:rPr lang="en-US" sz="1500">
                  <a:solidFill>
                    <a:srgbClr val="494429"/>
                  </a:solidFill>
                  <a:latin typeface="Calibri"/>
                  <a:ea typeface="Calibri"/>
                  <a:cs typeface="Calibri"/>
                  <a:sym typeface="Calibri"/>
                </a:rPr>
                <a:t>22 individual exposures (5 distances)</a:t>
              </a:r>
              <a:endParaRPr sz="1350"/>
            </a:p>
            <a:p>
              <a:pPr marL="257175" indent="-257175">
                <a:lnSpc>
                  <a:spcPct val="110000"/>
                </a:lnSpc>
                <a:buClr>
                  <a:schemeClr val="accent1"/>
                </a:buClr>
                <a:buSzPts val="2000"/>
                <a:buFont typeface="Arial"/>
                <a:buChar char="•"/>
              </a:pPr>
              <a:r>
                <a:rPr lang="en-US" sz="1500">
                  <a:solidFill>
                    <a:srgbClr val="494429"/>
                  </a:solidFill>
                  <a:latin typeface="Calibri"/>
                  <a:ea typeface="Calibri"/>
                  <a:cs typeface="Calibri"/>
                  <a:sym typeface="Calibri"/>
                </a:rPr>
                <a:t>Non-repeatable basis</a:t>
              </a:r>
              <a:endParaRPr sz="1350"/>
            </a:p>
          </p:txBody>
        </p:sp>
      </p:grpSp>
    </p:spTree>
    <p:extLst>
      <p:ext uri="{BB962C8B-B14F-4D97-AF65-F5344CB8AC3E}">
        <p14:creationId xmlns:p14="http://schemas.microsoft.com/office/powerpoint/2010/main" val="414159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10"/>
          <p:cNvSpPr txBox="1">
            <a:spLocks noGrp="1"/>
          </p:cNvSpPr>
          <p:nvPr>
            <p:ph type="title"/>
          </p:nvPr>
        </p:nvSpPr>
        <p:spPr>
          <a:xfrm>
            <a:off x="131762" y="289179"/>
            <a:ext cx="9012238" cy="609600"/>
          </a:xfrm>
          <a:prstGeom prst="rect">
            <a:avLst/>
          </a:prstGeom>
          <a:noFill/>
          <a:ln>
            <a:noFill/>
          </a:ln>
        </p:spPr>
        <p:txBody>
          <a:bodyPr spcFirstLastPara="1" vert="horz" wrap="square" lIns="68569" tIns="34275" rIns="68569" bIns="34275" rtlCol="0" anchor="ctr" anchorCtr="0">
            <a:noAutofit/>
          </a:bodyPr>
          <a:lstStyle/>
          <a:p>
            <a:pPr>
              <a:spcBef>
                <a:spcPts val="0"/>
              </a:spcBef>
            </a:pPr>
            <a:r>
              <a:rPr lang="en-AU" sz="2800"/>
              <a:t>US example of potential best practice opportunity</a:t>
            </a:r>
            <a:endParaRPr sz="2800"/>
          </a:p>
        </p:txBody>
      </p:sp>
      <p:sp>
        <p:nvSpPr>
          <p:cNvPr id="390" name="Google Shape;390;p10"/>
          <p:cNvSpPr txBox="1">
            <a:spLocks noGrp="1"/>
          </p:cNvSpPr>
          <p:nvPr>
            <p:ph type="body" idx="1"/>
          </p:nvPr>
        </p:nvSpPr>
        <p:spPr>
          <a:xfrm>
            <a:off x="266701" y="1516417"/>
            <a:ext cx="4109897" cy="4191614"/>
          </a:xfrm>
          <a:prstGeom prst="rect">
            <a:avLst/>
          </a:prstGeom>
          <a:noFill/>
          <a:ln w="28575" cap="flat" cmpd="sng">
            <a:solidFill>
              <a:schemeClr val="accent1"/>
            </a:solidFill>
            <a:prstDash val="solid"/>
            <a:round/>
            <a:headEnd type="none" w="sm" len="sm"/>
            <a:tailEnd type="none" w="sm" len="sm"/>
          </a:ln>
        </p:spPr>
        <p:txBody>
          <a:bodyPr spcFirstLastPara="1" vert="horz" wrap="square" lIns="68569" tIns="34275" rIns="68569" bIns="34275" rtlCol="0" anchor="t" anchorCtr="0">
            <a:noAutofit/>
          </a:bodyPr>
          <a:lstStyle/>
          <a:p>
            <a:pPr marL="0" indent="0" algn="ctr">
              <a:spcBef>
                <a:spcPts val="0"/>
              </a:spcBef>
              <a:buClr>
                <a:schemeClr val="accent5"/>
              </a:buClr>
              <a:buSzPts val="2600"/>
              <a:buNone/>
            </a:pPr>
            <a:r>
              <a:rPr lang="en-US" sz="1600" b="1">
                <a:solidFill>
                  <a:schemeClr val="accent5"/>
                </a:solidFill>
              </a:rPr>
              <a:t>Technical work being undertaken by National Renewable Energy Laboratory (NREL)</a:t>
            </a:r>
            <a:endParaRPr sz="1600"/>
          </a:p>
          <a:p>
            <a:pPr marL="557213" lvl="1" indent="-214313">
              <a:spcBef>
                <a:spcPts val="1350"/>
              </a:spcBef>
              <a:buClr>
                <a:srgbClr val="000000"/>
              </a:buClr>
              <a:buSzPts val="2000"/>
              <a:buFont typeface="Arial"/>
              <a:buChar char="•"/>
            </a:pPr>
            <a:r>
              <a:rPr lang="en-US" sz="1500">
                <a:solidFill>
                  <a:srgbClr val="000000"/>
                </a:solidFill>
              </a:rPr>
              <a:t>Sensor Performance &amp; Utilization</a:t>
            </a:r>
            <a:endParaRPr sz="1500">
              <a:solidFill>
                <a:srgbClr val="000000"/>
              </a:solidFill>
            </a:endParaRPr>
          </a:p>
          <a:p>
            <a:pPr marL="557213" lvl="1" indent="-214313">
              <a:spcBef>
                <a:spcPts val="1350"/>
              </a:spcBef>
              <a:buClr>
                <a:srgbClr val="000000"/>
              </a:buClr>
              <a:buSzPts val="2000"/>
              <a:buFont typeface="Arial"/>
              <a:buChar char="•"/>
            </a:pPr>
            <a:r>
              <a:rPr lang="en-US" sz="1500">
                <a:solidFill>
                  <a:srgbClr val="000000"/>
                </a:solidFill>
              </a:rPr>
              <a:t>Hydrogen Wide Area Monitoring</a:t>
            </a:r>
            <a:endParaRPr/>
          </a:p>
          <a:p>
            <a:pPr marL="557213" lvl="1" indent="-214313">
              <a:spcBef>
                <a:spcPts val="1350"/>
              </a:spcBef>
              <a:buClr>
                <a:srgbClr val="000000"/>
              </a:buClr>
              <a:buSzPts val="2000"/>
              <a:buFont typeface="Arial"/>
              <a:buChar char="•"/>
            </a:pPr>
            <a:r>
              <a:rPr lang="en-US" sz="1500">
                <a:solidFill>
                  <a:srgbClr val="000000"/>
                </a:solidFill>
              </a:rPr>
              <a:t>Component Reliability and Safety</a:t>
            </a:r>
            <a:endParaRPr/>
          </a:p>
          <a:p>
            <a:pPr marL="557213" lvl="1" indent="-214313">
              <a:spcBef>
                <a:spcPts val="1350"/>
              </a:spcBef>
              <a:buClr>
                <a:srgbClr val="000000"/>
              </a:buClr>
              <a:buSzPts val="2000"/>
              <a:buFont typeface="Arial"/>
              <a:buChar char="•"/>
            </a:pPr>
            <a:r>
              <a:rPr lang="en-US" sz="1500">
                <a:solidFill>
                  <a:srgbClr val="000000"/>
                </a:solidFill>
              </a:rPr>
              <a:t>Hydrogen Contaminant Detector</a:t>
            </a:r>
            <a:endParaRPr/>
          </a:p>
          <a:p>
            <a:pPr marL="557213" lvl="1" indent="-214313">
              <a:spcBef>
                <a:spcPts val="1350"/>
              </a:spcBef>
              <a:buClr>
                <a:schemeClr val="accent5"/>
              </a:buClr>
              <a:buSzPts val="2000"/>
              <a:buFont typeface="Arial"/>
              <a:buChar char="•"/>
            </a:pPr>
            <a:r>
              <a:rPr lang="en-US" sz="1500">
                <a:solidFill>
                  <a:srgbClr val="000000"/>
                </a:solidFill>
              </a:rPr>
              <a:t>PPB Sensor Validation Capability Development</a:t>
            </a:r>
            <a:endParaRPr/>
          </a:p>
          <a:p>
            <a:pPr marL="557213" lvl="1" indent="-214313">
              <a:spcBef>
                <a:spcPts val="1350"/>
              </a:spcBef>
              <a:buClr>
                <a:schemeClr val="accent5"/>
              </a:buClr>
              <a:buSzPts val="2000"/>
              <a:buFont typeface="Arial"/>
              <a:buChar char="•"/>
            </a:pPr>
            <a:r>
              <a:rPr lang="en-US" sz="1500">
                <a:solidFill>
                  <a:srgbClr val="000000"/>
                </a:solidFill>
              </a:rPr>
              <a:t>Hydrogen Emissions Measurements at ARIES</a:t>
            </a:r>
            <a:endParaRPr/>
          </a:p>
        </p:txBody>
      </p:sp>
      <p:pic>
        <p:nvPicPr>
          <p:cNvPr id="391" name="Google Shape;391;p10"/>
          <p:cNvPicPr preferRelativeResize="0"/>
          <p:nvPr/>
        </p:nvPicPr>
        <p:blipFill rotWithShape="1">
          <a:blip r:embed="rId3">
            <a:alphaModFix/>
          </a:blip>
          <a:srcRect/>
          <a:stretch/>
        </p:blipFill>
        <p:spPr>
          <a:xfrm>
            <a:off x="4449762" y="2142028"/>
            <a:ext cx="4635501" cy="3242705"/>
          </a:xfrm>
          <a:prstGeom prst="rect">
            <a:avLst/>
          </a:prstGeom>
          <a:noFill/>
          <a:ln>
            <a:noFill/>
          </a:ln>
        </p:spPr>
      </p:pic>
    </p:spTree>
    <p:extLst>
      <p:ext uri="{BB962C8B-B14F-4D97-AF65-F5344CB8AC3E}">
        <p14:creationId xmlns:p14="http://schemas.microsoft.com/office/powerpoint/2010/main" val="3078520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EF6F-71B0-7116-AD05-2CB21FE15D26}"/>
              </a:ext>
            </a:extLst>
          </p:cNvPr>
          <p:cNvSpPr>
            <a:spLocks noGrp="1"/>
          </p:cNvSpPr>
          <p:nvPr>
            <p:ph type="title"/>
          </p:nvPr>
        </p:nvSpPr>
        <p:spPr/>
        <p:txBody>
          <a:bodyPr/>
          <a:lstStyle/>
          <a:p>
            <a:r>
              <a:rPr lang="en-AU" sz="2400" dirty="0"/>
              <a:t>Vehicles and refuelling – Example company supplying detection equipment in an overseas market</a:t>
            </a:r>
          </a:p>
        </p:txBody>
      </p:sp>
      <p:pic>
        <p:nvPicPr>
          <p:cNvPr id="4" name="Content Placeholder 3">
            <a:extLst>
              <a:ext uri="{FF2B5EF4-FFF2-40B4-BE49-F238E27FC236}">
                <a16:creationId xmlns:a16="http://schemas.microsoft.com/office/drawing/2014/main" id="{ACEDA282-8895-E8AE-1D85-D9044773557A}"/>
              </a:ext>
            </a:extLst>
          </p:cNvPr>
          <p:cNvPicPr>
            <a:picLocks noGrp="1" noChangeAspect="1"/>
          </p:cNvPicPr>
          <p:nvPr>
            <p:ph idx="1"/>
          </p:nvPr>
        </p:nvPicPr>
        <p:blipFill>
          <a:blip r:embed="rId3"/>
          <a:stretch>
            <a:fillRect/>
          </a:stretch>
        </p:blipFill>
        <p:spPr>
          <a:xfrm>
            <a:off x="119270" y="1196340"/>
            <a:ext cx="8879875" cy="5554316"/>
          </a:xfrm>
          <a:prstGeom prst="rect">
            <a:avLst/>
          </a:prstGeom>
        </p:spPr>
      </p:pic>
    </p:spTree>
    <p:extLst>
      <p:ext uri="{BB962C8B-B14F-4D97-AF65-F5344CB8AC3E}">
        <p14:creationId xmlns:p14="http://schemas.microsoft.com/office/powerpoint/2010/main" val="108557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9F82-3725-1777-7A18-7DCD023B5D7D}"/>
              </a:ext>
            </a:extLst>
          </p:cNvPr>
          <p:cNvSpPr>
            <a:spLocks noGrp="1"/>
          </p:cNvSpPr>
          <p:nvPr>
            <p:ph type="title"/>
          </p:nvPr>
        </p:nvSpPr>
        <p:spPr>
          <a:xfrm>
            <a:off x="628650" y="401222"/>
            <a:ext cx="7886700" cy="910221"/>
          </a:xfrm>
        </p:spPr>
        <p:txBody>
          <a:bodyPr anchor="t">
            <a:normAutofit/>
          </a:bodyPr>
          <a:lstStyle/>
          <a:p>
            <a:r>
              <a:rPr lang="en-AU" sz="2800" dirty="0"/>
              <a:t>4 key questions that we will work through in scope, regulatory obligations and best practice</a:t>
            </a:r>
          </a:p>
        </p:txBody>
      </p:sp>
      <p:graphicFrame>
        <p:nvGraphicFramePr>
          <p:cNvPr id="6" name="Text Box 217">
            <a:extLst>
              <a:ext uri="{FF2B5EF4-FFF2-40B4-BE49-F238E27FC236}">
                <a16:creationId xmlns:a16="http://schemas.microsoft.com/office/drawing/2014/main" id="{6BE85FD6-4224-AFCB-297E-7C9A8875DC3F}"/>
              </a:ext>
            </a:extLst>
          </p:cNvPr>
          <p:cNvGraphicFramePr>
            <a:graphicFrameLocks noGrp="1"/>
          </p:cNvGraphicFramePr>
          <p:nvPr>
            <p:ph idx="1"/>
            <p:extLst>
              <p:ext uri="{D42A27DB-BD31-4B8C-83A1-F6EECF244321}">
                <p14:modId xmlns:p14="http://schemas.microsoft.com/office/powerpoint/2010/main" val="2879861210"/>
              </p:ext>
            </p:extLst>
          </p:nvPr>
        </p:nvGraphicFramePr>
        <p:xfrm>
          <a:off x="628650" y="144061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692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0E72-71B3-698C-029A-A93FD833A568}"/>
              </a:ext>
            </a:extLst>
          </p:cNvPr>
          <p:cNvSpPr>
            <a:spLocks noGrp="1"/>
          </p:cNvSpPr>
          <p:nvPr>
            <p:ph type="title"/>
          </p:nvPr>
        </p:nvSpPr>
        <p:spPr>
          <a:xfrm>
            <a:off x="623888" y="1280161"/>
            <a:ext cx="7886700" cy="3282316"/>
          </a:xfrm>
        </p:spPr>
        <p:txBody>
          <a:bodyPr/>
          <a:lstStyle/>
          <a:p>
            <a:r>
              <a:rPr lang="en-AU" dirty="0"/>
              <a:t>Code Scope</a:t>
            </a:r>
          </a:p>
        </p:txBody>
      </p:sp>
      <p:sp>
        <p:nvSpPr>
          <p:cNvPr id="3" name="Text Placeholder 2">
            <a:extLst>
              <a:ext uri="{FF2B5EF4-FFF2-40B4-BE49-F238E27FC236}">
                <a16:creationId xmlns:a16="http://schemas.microsoft.com/office/drawing/2014/main" id="{3BE56A85-F9E5-33A8-77D1-9EB1E3C7EB81}"/>
              </a:ext>
            </a:extLst>
          </p:cNvPr>
          <p:cNvSpPr>
            <a:spLocks noGrp="1"/>
          </p:cNvSpPr>
          <p:nvPr>
            <p:ph type="body" idx="1"/>
          </p:nvPr>
        </p:nvSpPr>
        <p:spPr/>
        <p:txBody>
          <a:bodyPr/>
          <a:lstStyle/>
          <a:p>
            <a:pPr marL="342900" indent="-342900">
              <a:buFontTx/>
              <a:buChar char="-"/>
            </a:pPr>
            <a:r>
              <a:rPr lang="en-AU" dirty="0"/>
              <a:t>Description</a:t>
            </a:r>
          </a:p>
          <a:p>
            <a:pPr marL="342900" indent="-342900">
              <a:buFontTx/>
              <a:buChar char="-"/>
            </a:pPr>
            <a:r>
              <a:rPr lang="en-AU" dirty="0"/>
              <a:t>Components and processes</a:t>
            </a:r>
          </a:p>
          <a:p>
            <a:pPr marL="342900" indent="-342900">
              <a:buFontTx/>
              <a:buChar char="-"/>
            </a:pPr>
            <a:r>
              <a:rPr lang="en-AU" dirty="0"/>
              <a:t>Legislative themes</a:t>
            </a:r>
          </a:p>
        </p:txBody>
      </p:sp>
      <p:sp>
        <p:nvSpPr>
          <p:cNvPr id="6" name="Slide Number Placeholder 5">
            <a:extLst>
              <a:ext uri="{FF2B5EF4-FFF2-40B4-BE49-F238E27FC236}">
                <a16:creationId xmlns:a16="http://schemas.microsoft.com/office/drawing/2014/main" id="{5C965B72-1660-C899-FF22-FF882E886108}"/>
              </a:ext>
            </a:extLst>
          </p:cNvPr>
          <p:cNvSpPr>
            <a:spLocks noGrp="1"/>
          </p:cNvSpPr>
          <p:nvPr>
            <p:ph type="sldNum" sz="quarter" idx="12"/>
          </p:nvPr>
        </p:nvSpPr>
        <p:spPr/>
        <p:txBody>
          <a:bodyPr/>
          <a:lstStyle/>
          <a:p>
            <a:fld id="{23B38093-8BF8-4BF4-AC2A-E226E529FA62}" type="slidenum">
              <a:rPr lang="en-AU" smtClean="0"/>
              <a:t>18</a:t>
            </a:fld>
            <a:endParaRPr lang="en-AU"/>
          </a:p>
        </p:txBody>
      </p:sp>
    </p:spTree>
    <p:extLst>
      <p:ext uri="{BB962C8B-B14F-4D97-AF65-F5344CB8AC3E}">
        <p14:creationId xmlns:p14="http://schemas.microsoft.com/office/powerpoint/2010/main" val="1171510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3B83-159C-8573-08C7-BCBD7E18129A}"/>
              </a:ext>
            </a:extLst>
          </p:cNvPr>
          <p:cNvSpPr>
            <a:spLocks noGrp="1"/>
          </p:cNvSpPr>
          <p:nvPr>
            <p:ph type="title"/>
          </p:nvPr>
        </p:nvSpPr>
        <p:spPr>
          <a:xfrm>
            <a:off x="628650" y="401222"/>
            <a:ext cx="7886700" cy="910221"/>
          </a:xfrm>
        </p:spPr>
        <p:txBody>
          <a:bodyPr anchor="t">
            <a:normAutofit/>
          </a:bodyPr>
          <a:lstStyle/>
          <a:p>
            <a:r>
              <a:rPr lang="en-AU" sz="2800" dirty="0"/>
              <a:t>Feedback 1: Code Scope – descriptions</a:t>
            </a:r>
          </a:p>
        </p:txBody>
      </p:sp>
      <p:graphicFrame>
        <p:nvGraphicFramePr>
          <p:cNvPr id="5" name="Content Placeholder 2">
            <a:extLst>
              <a:ext uri="{FF2B5EF4-FFF2-40B4-BE49-F238E27FC236}">
                <a16:creationId xmlns:a16="http://schemas.microsoft.com/office/drawing/2014/main" id="{7B6E45C5-8375-434B-A7EA-35A72DD5802C}"/>
              </a:ext>
            </a:extLst>
          </p:cNvPr>
          <p:cNvGraphicFramePr>
            <a:graphicFrameLocks noGrp="1"/>
          </p:cNvGraphicFramePr>
          <p:nvPr>
            <p:ph idx="1"/>
            <p:extLst>
              <p:ext uri="{D42A27DB-BD31-4B8C-83A1-F6EECF244321}">
                <p14:modId xmlns:p14="http://schemas.microsoft.com/office/powerpoint/2010/main" val="2195494942"/>
              </p:ext>
            </p:extLst>
          </p:nvPr>
        </p:nvGraphicFramePr>
        <p:xfrm>
          <a:off x="628650" y="144061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9426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9407-4496-ECFD-09C6-C4D8DE8B5F67}"/>
              </a:ext>
            </a:extLst>
          </p:cNvPr>
          <p:cNvSpPr>
            <a:spLocks noGrp="1"/>
          </p:cNvSpPr>
          <p:nvPr>
            <p:ph type="title"/>
          </p:nvPr>
        </p:nvSpPr>
        <p:spPr/>
        <p:txBody>
          <a:bodyPr/>
          <a:lstStyle/>
          <a:p>
            <a:r>
              <a:rPr lang="en-AU"/>
              <a:t>Acknowledgement of Country</a:t>
            </a:r>
          </a:p>
        </p:txBody>
      </p:sp>
      <p:sp>
        <p:nvSpPr>
          <p:cNvPr id="3" name="Text Placeholder 2">
            <a:extLst>
              <a:ext uri="{FF2B5EF4-FFF2-40B4-BE49-F238E27FC236}">
                <a16:creationId xmlns:a16="http://schemas.microsoft.com/office/drawing/2014/main" id="{76DCB3D3-263B-2EDA-FAD6-EE3A55EF036B}"/>
              </a:ext>
            </a:extLst>
          </p:cNvPr>
          <p:cNvSpPr>
            <a:spLocks noGrp="1"/>
          </p:cNvSpPr>
          <p:nvPr>
            <p:ph type="body" idx="1"/>
          </p:nvPr>
        </p:nvSpPr>
        <p:spPr/>
        <p:txBody>
          <a:bodyPr/>
          <a:lstStyle/>
          <a:p>
            <a:r>
              <a:rPr lang="en-AU" b="0" i="0" dirty="0">
                <a:solidFill>
                  <a:srgbClr val="4D5156"/>
                </a:solidFill>
                <a:effectLst/>
                <a:latin typeface="arial" panose="020B0604020202020204" pitchFamily="34" charset="0"/>
              </a:rPr>
              <a:t>I acknowledge the Traditional Custodians of the various lands across Australia from where we meet today.</a:t>
            </a:r>
            <a:endParaRPr lang="en-AU" dirty="0"/>
          </a:p>
        </p:txBody>
      </p:sp>
      <p:sp>
        <p:nvSpPr>
          <p:cNvPr id="6" name="Slide Number Placeholder 5">
            <a:extLst>
              <a:ext uri="{FF2B5EF4-FFF2-40B4-BE49-F238E27FC236}">
                <a16:creationId xmlns:a16="http://schemas.microsoft.com/office/drawing/2014/main" id="{BE7C2839-D8B6-C4DC-D822-66B6022382AA}"/>
              </a:ext>
            </a:extLst>
          </p:cNvPr>
          <p:cNvSpPr>
            <a:spLocks noGrp="1"/>
          </p:cNvSpPr>
          <p:nvPr>
            <p:ph type="sldNum" sz="quarter" idx="12"/>
          </p:nvPr>
        </p:nvSpPr>
        <p:spPr/>
        <p:txBody>
          <a:bodyPr/>
          <a:lstStyle/>
          <a:p>
            <a:fld id="{41B496C2-AD0A-47B1-87B8-8823CEABB737}" type="slidenum">
              <a:rPr lang="en-AU" smtClean="0"/>
              <a:t>2</a:t>
            </a:fld>
            <a:endParaRPr lang="en-AU"/>
          </a:p>
        </p:txBody>
      </p:sp>
    </p:spTree>
    <p:extLst>
      <p:ext uri="{BB962C8B-B14F-4D97-AF65-F5344CB8AC3E}">
        <p14:creationId xmlns:p14="http://schemas.microsoft.com/office/powerpoint/2010/main" val="4240215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C247-2D16-1D70-341F-8A561BE8F7B4}"/>
              </a:ext>
            </a:extLst>
          </p:cNvPr>
          <p:cNvSpPr>
            <a:spLocks noGrp="1"/>
          </p:cNvSpPr>
          <p:nvPr>
            <p:ph type="title"/>
          </p:nvPr>
        </p:nvSpPr>
        <p:spPr>
          <a:xfrm>
            <a:off x="628650" y="120650"/>
            <a:ext cx="7886700" cy="556576"/>
          </a:xfrm>
        </p:spPr>
        <p:txBody>
          <a:bodyPr/>
          <a:lstStyle/>
          <a:p>
            <a:r>
              <a:rPr lang="en-AU" sz="2400" dirty="0"/>
              <a:t>Participant Feedback: Code Scope – descriptions</a:t>
            </a:r>
          </a:p>
        </p:txBody>
      </p:sp>
      <p:sp>
        <p:nvSpPr>
          <p:cNvPr id="3" name="Content Placeholder 2">
            <a:extLst>
              <a:ext uri="{FF2B5EF4-FFF2-40B4-BE49-F238E27FC236}">
                <a16:creationId xmlns:a16="http://schemas.microsoft.com/office/drawing/2014/main" id="{516E1D72-BC08-3DD7-D546-A0F95B698E4E}"/>
              </a:ext>
            </a:extLst>
          </p:cNvPr>
          <p:cNvSpPr>
            <a:spLocks noGrp="1"/>
          </p:cNvSpPr>
          <p:nvPr>
            <p:ph sz="half" idx="1"/>
          </p:nvPr>
        </p:nvSpPr>
        <p:spPr>
          <a:xfrm>
            <a:off x="258446" y="1595120"/>
            <a:ext cx="5329554" cy="5126353"/>
          </a:xfrm>
        </p:spPr>
        <p:txBody>
          <a:bodyPr>
            <a:normAutofit lnSpcReduction="10000"/>
          </a:bodyPr>
          <a:lstStyle/>
          <a:p>
            <a:pPr marL="0" indent="0">
              <a:lnSpc>
                <a:spcPct val="107000"/>
              </a:lnSpc>
              <a:spcAft>
                <a:spcPts val="800"/>
              </a:spcAft>
              <a:buNone/>
            </a:pPr>
            <a:r>
              <a:rPr lang="en-AU" sz="2400" b="1" dirty="0">
                <a:solidFill>
                  <a:schemeClr val="accent3">
                    <a:lumMod val="75000"/>
                  </a:schemeClr>
                </a:solidFill>
                <a:latin typeface="+mj-lt"/>
              </a:rPr>
              <a:t>Production</a:t>
            </a:r>
          </a:p>
          <a:p>
            <a:pPr marL="0" indent="0">
              <a:lnSpc>
                <a:spcPct val="107000"/>
              </a:lnSpc>
              <a:spcBef>
                <a:spcPts val="400"/>
              </a:spcBef>
              <a:spcAft>
                <a:spcPts val="800"/>
              </a:spcAft>
              <a:buNone/>
            </a:pPr>
            <a:r>
              <a:rPr lang="en-AU" sz="1200" kern="100" dirty="0">
                <a:effectLst/>
                <a:latin typeface="Calibri" panose="020F0502020204030204" pitchFamily="34" charset="0"/>
                <a:ea typeface="Calibri" panose="020F0502020204030204" pitchFamily="34" charset="0"/>
                <a:cs typeface="Arial" panose="020B0604020202020204" pitchFamily="34" charset="0"/>
              </a:rPr>
              <a:t>A hydrogen production facility project will include the production and storage of hydrogen, conversion into the form utilised for transport, and the transport of the final product to end users, for example:</a:t>
            </a:r>
          </a:p>
          <a:p>
            <a:pPr marL="342900" lvl="0" indent="-342900">
              <a:lnSpc>
                <a:spcPct val="107000"/>
              </a:lnSpc>
              <a:spcBef>
                <a:spcPts val="400"/>
              </a:spcBef>
              <a:buFont typeface="+mj-lt"/>
              <a:buAutoNum type="arabicPeriod"/>
            </a:pPr>
            <a:r>
              <a:rPr lang="en-AU" sz="1200" kern="100" dirty="0">
                <a:effectLst/>
                <a:latin typeface="Calibri" panose="020F0502020204030204" pitchFamily="34" charset="0"/>
                <a:ea typeface="Calibri" panose="020F0502020204030204" pitchFamily="34" charset="0"/>
                <a:cs typeface="Arial" panose="020B0604020202020204" pitchFamily="34" charset="0"/>
              </a:rPr>
              <a:t>Construction of a green or blue hydrogen production facility including planning approvals and the elements of detailed environmental assessments such as impacts on local community, potential hazards and risks, impacts on biodiversity, water (supply and use), quality and quantity, wastewater, stormwater management, erosion and sedimentation), waste generation and disposal, noise impacts, air quality impacts, traffic impacts.</a:t>
            </a:r>
          </a:p>
          <a:p>
            <a:pPr marL="342900" lvl="0" indent="-342900">
              <a:lnSpc>
                <a:spcPct val="107000"/>
              </a:lnSpc>
              <a:spcBef>
                <a:spcPts val="400"/>
              </a:spcBef>
              <a:spcAft>
                <a:spcPts val="800"/>
              </a:spcAft>
              <a:buFont typeface="+mj-lt"/>
              <a:buAutoNum type="arabicPeriod"/>
            </a:pPr>
            <a:r>
              <a:rPr lang="en-AU" sz="1200" kern="100" dirty="0">
                <a:effectLst/>
                <a:latin typeface="Calibri" panose="020F0502020204030204" pitchFamily="34" charset="0"/>
                <a:ea typeface="Calibri" panose="020F0502020204030204" pitchFamily="34" charset="0"/>
                <a:cs typeface="Arial" panose="020B0604020202020204" pitchFamily="34" charset="0"/>
              </a:rPr>
              <a:t>Production of hydrogen (onshore and offshore), including equipment and handling approvals, environmental operating licences, major hazard facility licenses, pipeline licenses, water licenses, including WHS and skills/qualifications standards for these items.  </a:t>
            </a:r>
          </a:p>
          <a:p>
            <a:pPr marL="342900" indent="-342900">
              <a:spcBef>
                <a:spcPts val="400"/>
              </a:spcBef>
              <a:buAutoNum type="arabicPeriod" startAt="3"/>
            </a:pPr>
            <a:r>
              <a:rPr lang="en-AU" sz="1200" dirty="0">
                <a:effectLst/>
                <a:latin typeface="Calibri" panose="020F0502020204030204" pitchFamily="34" charset="0"/>
                <a:ea typeface="Calibri" panose="020F0502020204030204" pitchFamily="34" charset="0"/>
                <a:cs typeface="Arial" panose="020B0604020202020204" pitchFamily="34" charset="0"/>
              </a:rPr>
              <a:t>Transport of Hydrogen to its end user via Rail, Road, Pipeline and Sea.</a:t>
            </a:r>
          </a:p>
          <a:p>
            <a:pPr marL="0" indent="0">
              <a:lnSpc>
                <a:spcPct val="107000"/>
              </a:lnSpc>
              <a:spcBef>
                <a:spcPts val="400"/>
              </a:spcBef>
              <a:spcAft>
                <a:spcPts val="200"/>
              </a:spcAft>
              <a:buNone/>
            </a:pPr>
            <a:r>
              <a:rPr lang="en-AU" sz="1200" kern="100" dirty="0">
                <a:effectLst/>
                <a:latin typeface="Calibri" panose="020F0502020204030204" pitchFamily="34" charset="0"/>
                <a:ea typeface="Calibri" panose="020F0502020204030204" pitchFamily="34" charset="0"/>
                <a:cs typeface="Calibri" panose="020F0502020204030204" pitchFamily="34" charset="0"/>
              </a:rPr>
              <a:t>This code will include the safety and technical regulation of Hydrogen Appliances, Plant and Equipment used in connection with:</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400"/>
              </a:spcBef>
              <a:spcAft>
                <a:spcPts val="200"/>
              </a:spcAft>
              <a:buFont typeface="+mj-lt"/>
              <a:buAutoNum type="arabicPeriod"/>
            </a:pPr>
            <a:r>
              <a:rPr lang="en-AU" sz="12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Green</a:t>
            </a:r>
            <a:r>
              <a:rPr lang="en-AU" sz="1200" kern="100" dirty="0">
                <a:effectLst/>
                <a:latin typeface="Calibri" panose="020F0502020204030204" pitchFamily="34" charset="0"/>
                <a:ea typeface="Calibri" panose="020F0502020204030204" pitchFamily="34" charset="0"/>
                <a:cs typeface="Arial" panose="020B0604020202020204" pitchFamily="34" charset="0"/>
              </a:rPr>
              <a:t>/Blue hydrogen production</a:t>
            </a:r>
          </a:p>
          <a:p>
            <a:pPr marL="342900" lvl="0" indent="-342900">
              <a:lnSpc>
                <a:spcPct val="107000"/>
              </a:lnSpc>
              <a:spcBef>
                <a:spcPts val="400"/>
              </a:spcBef>
              <a:spcAft>
                <a:spcPts val="200"/>
              </a:spcAft>
              <a:buFont typeface="+mj-lt"/>
              <a:buAutoNum type="arabicPeriod"/>
            </a:pPr>
            <a:r>
              <a:rPr lang="en-AU" sz="1200" kern="100" dirty="0">
                <a:effectLst/>
                <a:latin typeface="Calibri" panose="020F0502020204030204" pitchFamily="34" charset="0"/>
                <a:ea typeface="Calibri" panose="020F0502020204030204" pitchFamily="34" charset="0"/>
                <a:cs typeface="Arial" panose="020B0604020202020204" pitchFamily="34" charset="0"/>
              </a:rPr>
              <a:t>Conversion of hydrogen (such as compression, liquefaction, metal hydride and ammonia production)</a:t>
            </a:r>
          </a:p>
          <a:p>
            <a:pPr marL="342900" lvl="0" indent="-342900">
              <a:lnSpc>
                <a:spcPct val="107000"/>
              </a:lnSpc>
              <a:spcBef>
                <a:spcPts val="400"/>
              </a:spcBef>
              <a:spcAft>
                <a:spcPts val="200"/>
              </a:spcAft>
              <a:buFont typeface="+mj-lt"/>
              <a:buAutoNum type="arabicPeriod"/>
            </a:pPr>
            <a:r>
              <a:rPr lang="en-AU" sz="1200" kern="100" dirty="0">
                <a:effectLst/>
                <a:latin typeface="Calibri" panose="020F0502020204030204" pitchFamily="34" charset="0"/>
                <a:ea typeface="Calibri" panose="020F0502020204030204" pitchFamily="34" charset="0"/>
                <a:cs typeface="Arial" panose="020B0604020202020204" pitchFamily="34" charset="0"/>
              </a:rPr>
              <a:t>Storage of hydrogen or derivatives</a:t>
            </a:r>
          </a:p>
          <a:p>
            <a:pPr marL="342900" lvl="0" indent="-342900">
              <a:lnSpc>
                <a:spcPct val="107000"/>
              </a:lnSpc>
              <a:spcBef>
                <a:spcPts val="400"/>
              </a:spcBef>
              <a:spcAft>
                <a:spcPts val="200"/>
              </a:spcAft>
              <a:buFont typeface="+mj-lt"/>
              <a:buAutoNum type="arabicPeriod"/>
            </a:pPr>
            <a:r>
              <a:rPr lang="en-AU" sz="1200" kern="100" dirty="0">
                <a:effectLst/>
                <a:latin typeface="Calibri" panose="020F0502020204030204" pitchFamily="34" charset="0"/>
                <a:ea typeface="Calibri" panose="020F0502020204030204" pitchFamily="34" charset="0"/>
                <a:cs typeface="Arial" panose="020B0604020202020204" pitchFamily="34" charset="0"/>
              </a:rPr>
              <a:t>End use, such as industrial heating, energy generation</a:t>
            </a:r>
            <a:endParaRPr lang="en-AU" sz="1200" dirty="0"/>
          </a:p>
        </p:txBody>
      </p:sp>
      <p:sp>
        <p:nvSpPr>
          <p:cNvPr id="4" name="Content Placeholder 3">
            <a:extLst>
              <a:ext uri="{FF2B5EF4-FFF2-40B4-BE49-F238E27FC236}">
                <a16:creationId xmlns:a16="http://schemas.microsoft.com/office/drawing/2014/main" id="{E8D0CDC4-73A8-6F50-D239-E50A1632E3C0}"/>
              </a:ext>
            </a:extLst>
          </p:cNvPr>
          <p:cNvSpPr>
            <a:spLocks noGrp="1"/>
          </p:cNvSpPr>
          <p:nvPr>
            <p:ph sz="half" idx="2"/>
          </p:nvPr>
        </p:nvSpPr>
        <p:spPr>
          <a:xfrm>
            <a:off x="5811520" y="1595121"/>
            <a:ext cx="3149600" cy="5126354"/>
          </a:xfrm>
          <a:ln w="38100"/>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AU" sz="2400" dirty="0"/>
              <a:t>Roundtable Discussion</a:t>
            </a:r>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a:p>
            <a:pPr marL="0" indent="0">
              <a:buNone/>
            </a:pPr>
            <a:endParaRPr lang="en-AU" sz="1200" dirty="0"/>
          </a:p>
        </p:txBody>
      </p:sp>
      <p:sp>
        <p:nvSpPr>
          <p:cNvPr id="7" name="Slide Number Placeholder 6">
            <a:extLst>
              <a:ext uri="{FF2B5EF4-FFF2-40B4-BE49-F238E27FC236}">
                <a16:creationId xmlns:a16="http://schemas.microsoft.com/office/drawing/2014/main" id="{C3D94223-8ED3-81D4-8B26-DA35A3F5C2E0}"/>
              </a:ext>
            </a:extLst>
          </p:cNvPr>
          <p:cNvSpPr>
            <a:spLocks noGrp="1"/>
          </p:cNvSpPr>
          <p:nvPr>
            <p:ph type="sldNum" sz="quarter" idx="12"/>
          </p:nvPr>
        </p:nvSpPr>
        <p:spPr/>
        <p:txBody>
          <a:bodyPr/>
          <a:lstStyle/>
          <a:p>
            <a:fld id="{41B496C2-AD0A-47B1-87B8-8823CEABB737}" type="slidenum">
              <a:rPr lang="en-AU" smtClean="0"/>
              <a:t>20</a:t>
            </a:fld>
            <a:endParaRPr lang="en-AU"/>
          </a:p>
        </p:txBody>
      </p:sp>
      <p:graphicFrame>
        <p:nvGraphicFramePr>
          <p:cNvPr id="9" name="Diagram 8">
            <a:extLst>
              <a:ext uri="{FF2B5EF4-FFF2-40B4-BE49-F238E27FC236}">
                <a16:creationId xmlns:a16="http://schemas.microsoft.com/office/drawing/2014/main" id="{4B5D982B-7942-1D2A-41DC-92E92D3FA0A9}"/>
              </a:ext>
            </a:extLst>
          </p:cNvPr>
          <p:cNvGraphicFramePr/>
          <p:nvPr>
            <p:extLst>
              <p:ext uri="{D42A27DB-BD31-4B8C-83A1-F6EECF244321}">
                <p14:modId xmlns:p14="http://schemas.microsoft.com/office/powerpoint/2010/main" val="3543308135"/>
              </p:ext>
            </p:extLst>
          </p:nvPr>
        </p:nvGraphicFramePr>
        <p:xfrm>
          <a:off x="-248920" y="524827"/>
          <a:ext cx="9641839" cy="968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293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DC247-2D16-1D70-341F-8A561BE8F7B4}"/>
              </a:ext>
            </a:extLst>
          </p:cNvPr>
          <p:cNvSpPr>
            <a:spLocks noGrp="1"/>
          </p:cNvSpPr>
          <p:nvPr>
            <p:ph type="title"/>
          </p:nvPr>
        </p:nvSpPr>
        <p:spPr>
          <a:xfrm>
            <a:off x="628650" y="120650"/>
            <a:ext cx="7886700" cy="556576"/>
          </a:xfrm>
        </p:spPr>
        <p:txBody>
          <a:bodyPr/>
          <a:lstStyle/>
          <a:p>
            <a:r>
              <a:rPr lang="en-AU" sz="2400" dirty="0"/>
              <a:t>Participant Feedback: Code Scope – descriptions</a:t>
            </a:r>
          </a:p>
        </p:txBody>
      </p:sp>
      <p:sp>
        <p:nvSpPr>
          <p:cNvPr id="3" name="Content Placeholder 2">
            <a:extLst>
              <a:ext uri="{FF2B5EF4-FFF2-40B4-BE49-F238E27FC236}">
                <a16:creationId xmlns:a16="http://schemas.microsoft.com/office/drawing/2014/main" id="{516E1D72-BC08-3DD7-D546-A0F95B698E4E}"/>
              </a:ext>
            </a:extLst>
          </p:cNvPr>
          <p:cNvSpPr>
            <a:spLocks noGrp="1"/>
          </p:cNvSpPr>
          <p:nvPr>
            <p:ph sz="half" idx="1"/>
          </p:nvPr>
        </p:nvSpPr>
        <p:spPr>
          <a:xfrm>
            <a:off x="258446" y="1595120"/>
            <a:ext cx="5329554" cy="5126353"/>
          </a:xfrm>
        </p:spPr>
        <p:txBody>
          <a:bodyPr>
            <a:normAutofit/>
          </a:bodyPr>
          <a:lstStyle/>
          <a:p>
            <a:pPr marL="0" indent="0">
              <a:lnSpc>
                <a:spcPct val="107000"/>
              </a:lnSpc>
              <a:spcAft>
                <a:spcPts val="800"/>
              </a:spcAft>
              <a:buNone/>
            </a:pPr>
            <a:r>
              <a:rPr lang="en-AU" sz="2400" b="1" dirty="0">
                <a:solidFill>
                  <a:schemeClr val="accent3">
                    <a:lumMod val="75000"/>
                  </a:schemeClr>
                </a:solidFill>
                <a:latin typeface="+mj-lt"/>
              </a:rPr>
              <a:t>Refuelling</a:t>
            </a:r>
          </a:p>
          <a:p>
            <a:pPr marL="0" indent="0">
              <a:lnSpc>
                <a:spcPct val="107000"/>
              </a:lnSpc>
              <a:spcBef>
                <a:spcPts val="400"/>
              </a:spcBef>
              <a:spcAft>
                <a:spcPts val="200"/>
              </a:spcAft>
              <a:buNone/>
            </a:pPr>
            <a:r>
              <a:rPr lang="en-AU" sz="13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a:t>
            </a:r>
            <a:r>
              <a:rPr lang="en-AU" sz="1300" kern="100" dirty="0">
                <a:effectLst/>
                <a:latin typeface="Calibri" panose="020F0502020204030204" pitchFamily="34" charset="0"/>
                <a:ea typeface="Calibri" panose="020F0502020204030204" pitchFamily="34" charset="0"/>
                <a:cs typeface="Arial" panose="020B0604020202020204" pitchFamily="34" charset="0"/>
              </a:rPr>
              <a:t>hydrogen</a:t>
            </a:r>
            <a:r>
              <a:rPr lang="en-AU" sz="13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refuelling project will include the transport and storage and dispensing of Hydrogen for the purposes of building a comprehensive transport network of refuelling stations, for example:</a:t>
            </a:r>
            <a:endParaRPr lang="en-AU" sz="13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400"/>
              </a:spcBef>
              <a:spcAft>
                <a:spcPts val="200"/>
              </a:spcAft>
              <a:buFont typeface="+mj-lt"/>
              <a:buAutoNum type="arabicPeriod"/>
            </a:pPr>
            <a:r>
              <a:rPr lang="en-AU" sz="1300" kern="100" dirty="0">
                <a:effectLst/>
                <a:latin typeface="Calibri" panose="020F0502020204030204" pitchFamily="34" charset="0"/>
                <a:ea typeface="Calibri" panose="020F0502020204030204" pitchFamily="34" charset="0"/>
                <a:cs typeface="Arial" panose="020B0604020202020204" pitchFamily="34" charset="0"/>
              </a:rPr>
              <a:t>Transport of fuel to stations, including pipeline construction (</a:t>
            </a:r>
            <a:r>
              <a:rPr lang="en-AU" sz="1300" kern="100" dirty="0" err="1">
                <a:effectLst/>
                <a:latin typeface="Calibri" panose="020F0502020204030204" pitchFamily="34" charset="0"/>
                <a:ea typeface="Calibri" panose="020F0502020204030204" pitchFamily="34" charset="0"/>
                <a:cs typeface="Arial" panose="020B0604020202020204" pitchFamily="34" charset="0"/>
              </a:rPr>
              <a:t>greenfields</a:t>
            </a:r>
            <a:r>
              <a:rPr lang="en-AU" sz="1300" kern="100" dirty="0">
                <a:effectLst/>
                <a:latin typeface="Calibri" panose="020F0502020204030204" pitchFamily="34" charset="0"/>
                <a:ea typeface="Calibri" panose="020F0502020204030204" pitchFamily="34" charset="0"/>
                <a:cs typeface="Arial" panose="020B0604020202020204" pitchFamily="34" charset="0"/>
              </a:rPr>
              <a:t>), pipeline licencing (or authorisations) and road transport on tube trailer</a:t>
            </a:r>
          </a:p>
          <a:p>
            <a:pPr marL="342900" lvl="0" indent="-342900">
              <a:lnSpc>
                <a:spcPct val="107000"/>
              </a:lnSpc>
              <a:spcBef>
                <a:spcPts val="400"/>
              </a:spcBef>
              <a:spcAft>
                <a:spcPts val="200"/>
              </a:spcAft>
              <a:buFont typeface="+mj-lt"/>
              <a:buAutoNum type="arabicPeriod"/>
            </a:pPr>
            <a:r>
              <a:rPr lang="en-AU" sz="1300" kern="100" dirty="0">
                <a:effectLst/>
                <a:latin typeface="Calibri" panose="020F0502020204030204" pitchFamily="34" charset="0"/>
                <a:ea typeface="Calibri" panose="020F0502020204030204" pitchFamily="34" charset="0"/>
                <a:cs typeface="Arial" panose="020B0604020202020204" pitchFamily="34" charset="0"/>
              </a:rPr>
              <a:t>Planning and Environment for refuelling facility</a:t>
            </a:r>
          </a:p>
          <a:p>
            <a:pPr marL="342900" lvl="0" indent="-342900">
              <a:lnSpc>
                <a:spcPct val="107000"/>
              </a:lnSpc>
              <a:spcBef>
                <a:spcPts val="400"/>
              </a:spcBef>
              <a:spcAft>
                <a:spcPts val="200"/>
              </a:spcAft>
              <a:buFont typeface="+mj-lt"/>
              <a:buAutoNum type="arabicPeriod"/>
            </a:pPr>
            <a:r>
              <a:rPr lang="en-AU" sz="1300" kern="100" dirty="0">
                <a:effectLst/>
                <a:latin typeface="Calibri" panose="020F0502020204030204" pitchFamily="34" charset="0"/>
                <a:ea typeface="Calibri" panose="020F0502020204030204" pitchFamily="34" charset="0"/>
                <a:cs typeface="Arial" panose="020B0604020202020204" pitchFamily="34" charset="0"/>
              </a:rPr>
              <a:t>Bunkering (storage facility) </a:t>
            </a:r>
          </a:p>
          <a:p>
            <a:pPr marL="342900" lvl="0" indent="-342900">
              <a:lnSpc>
                <a:spcPct val="107000"/>
              </a:lnSpc>
              <a:spcBef>
                <a:spcPts val="400"/>
              </a:spcBef>
              <a:spcAft>
                <a:spcPts val="200"/>
              </a:spcAft>
              <a:buFont typeface="+mj-lt"/>
              <a:buAutoNum type="arabicPeriod"/>
            </a:pPr>
            <a:r>
              <a:rPr lang="en-AU" sz="1300" kern="100" dirty="0">
                <a:effectLst/>
                <a:latin typeface="Calibri" panose="020F0502020204030204" pitchFamily="34" charset="0"/>
                <a:ea typeface="Calibri" panose="020F0502020204030204" pitchFamily="34" charset="0"/>
                <a:cs typeface="Arial" panose="020B0604020202020204" pitchFamily="34" charset="0"/>
              </a:rPr>
              <a:t>Hydrogen fuel cell bowser or dispensing equipment</a:t>
            </a:r>
          </a:p>
          <a:p>
            <a:pPr marL="342900" indent="-342900">
              <a:spcBef>
                <a:spcPts val="400"/>
              </a:spcBef>
              <a:buAutoNum type="arabicPeriod" startAt="5"/>
            </a:pPr>
            <a:r>
              <a:rPr lang="en-AU" sz="1300" dirty="0">
                <a:effectLst/>
                <a:latin typeface="Calibri" panose="020F0502020204030204" pitchFamily="34" charset="0"/>
                <a:ea typeface="Calibri" panose="020F0502020204030204" pitchFamily="34" charset="0"/>
                <a:cs typeface="Arial" panose="020B0604020202020204" pitchFamily="34" charset="0"/>
              </a:rPr>
              <a:t>Fuel quality standards, weights and measures standards</a:t>
            </a:r>
          </a:p>
          <a:p>
            <a:pPr marL="0" indent="0">
              <a:lnSpc>
                <a:spcPct val="107000"/>
              </a:lnSpc>
              <a:spcBef>
                <a:spcPts val="400"/>
              </a:spcBef>
              <a:spcAft>
                <a:spcPts val="200"/>
              </a:spcAft>
              <a:buNone/>
            </a:pPr>
            <a:r>
              <a:rPr lang="en-AU" sz="1300" kern="100" dirty="0">
                <a:effectLst/>
                <a:latin typeface="Calibri" panose="020F0502020204030204" pitchFamily="34" charset="0"/>
                <a:ea typeface="Calibri" panose="020F0502020204030204" pitchFamily="34" charset="0"/>
                <a:cs typeface="Calibri" panose="020F0502020204030204" pitchFamily="34" charset="0"/>
              </a:rPr>
              <a:t>This code will include the safety and technical regulation of Hydrogen Appliances, Plant and Equipment used in connection with:</a:t>
            </a:r>
            <a:endParaRPr lang="en-AU" sz="13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400"/>
              </a:spcBef>
              <a:spcAft>
                <a:spcPts val="200"/>
              </a:spcAft>
              <a:buFont typeface="+mj-lt"/>
              <a:buAutoNum type="arabicPeriod"/>
            </a:pPr>
            <a:r>
              <a:rPr lang="en-AU" sz="13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refuelling</a:t>
            </a:r>
            <a:endParaRPr lang="en-AU" sz="13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Bef>
                <a:spcPts val="400"/>
              </a:spcBef>
              <a:spcAft>
                <a:spcPts val="200"/>
              </a:spcAft>
              <a:buFont typeface="+mj-lt"/>
              <a:buAutoNum type="arabicPeriod"/>
            </a:pPr>
            <a:r>
              <a:rPr lang="en-AU" sz="1300" kern="100" dirty="0">
                <a:effectLst/>
                <a:latin typeface="Calibri" panose="020F0502020204030204" pitchFamily="34" charset="0"/>
                <a:ea typeface="Calibri" panose="020F0502020204030204" pitchFamily="34" charset="0"/>
                <a:cs typeface="Arial" panose="020B0604020202020204" pitchFamily="34" charset="0"/>
              </a:rPr>
              <a:t>Conversion of hydrogen (compression, liquefaction)</a:t>
            </a:r>
          </a:p>
          <a:p>
            <a:pPr marL="342900" lvl="0" indent="-342900">
              <a:lnSpc>
                <a:spcPct val="107000"/>
              </a:lnSpc>
              <a:spcBef>
                <a:spcPts val="400"/>
              </a:spcBef>
              <a:spcAft>
                <a:spcPts val="200"/>
              </a:spcAft>
              <a:buFont typeface="+mj-lt"/>
              <a:buAutoNum type="arabicPeriod"/>
            </a:pPr>
            <a:r>
              <a:rPr lang="en-AU" sz="1300" kern="100" dirty="0">
                <a:effectLst/>
                <a:latin typeface="Calibri" panose="020F0502020204030204" pitchFamily="34" charset="0"/>
                <a:ea typeface="Calibri" panose="020F0502020204030204" pitchFamily="34" charset="0"/>
                <a:cs typeface="Arial" panose="020B0604020202020204" pitchFamily="34" charset="0"/>
              </a:rPr>
              <a:t>Storage of hydrogen or derivatives</a:t>
            </a:r>
          </a:p>
          <a:p>
            <a:pPr marL="342900" lvl="0" indent="-342900">
              <a:lnSpc>
                <a:spcPct val="107000"/>
              </a:lnSpc>
              <a:spcBef>
                <a:spcPts val="400"/>
              </a:spcBef>
              <a:spcAft>
                <a:spcPts val="200"/>
              </a:spcAft>
              <a:buFont typeface="+mj-lt"/>
              <a:buAutoNum type="arabicPeriod"/>
            </a:pPr>
            <a:r>
              <a:rPr lang="en-AU" sz="1300" kern="100" dirty="0">
                <a:latin typeface="Calibri" panose="020F0502020204030204" pitchFamily="34" charset="0"/>
                <a:ea typeface="Calibri" panose="020F0502020204030204" pitchFamily="34" charset="0"/>
                <a:cs typeface="Arial" panose="020B0604020202020204" pitchFamily="34" charset="0"/>
              </a:rPr>
              <a:t>Fuel quality, weights and measures</a:t>
            </a:r>
            <a:endParaRPr lang="en-AU" sz="13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8D0CDC4-73A8-6F50-D239-E50A1632E3C0}"/>
              </a:ext>
            </a:extLst>
          </p:cNvPr>
          <p:cNvSpPr>
            <a:spLocks noGrp="1"/>
          </p:cNvSpPr>
          <p:nvPr>
            <p:ph sz="half" idx="2"/>
          </p:nvPr>
        </p:nvSpPr>
        <p:spPr>
          <a:xfrm>
            <a:off x="5811520" y="1595121"/>
            <a:ext cx="3149600" cy="5126354"/>
          </a:xfrm>
          <a:ln w="38100"/>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AU" sz="2400" dirty="0"/>
              <a:t>Roundtable Discussion</a:t>
            </a:r>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a:p>
            <a:pPr marL="0" indent="0">
              <a:spcBef>
                <a:spcPts val="600"/>
              </a:spcBef>
              <a:buNone/>
            </a:pPr>
            <a:endParaRPr lang="en-AU" sz="1200" dirty="0"/>
          </a:p>
        </p:txBody>
      </p:sp>
      <p:sp>
        <p:nvSpPr>
          <p:cNvPr id="7" name="Slide Number Placeholder 6">
            <a:extLst>
              <a:ext uri="{FF2B5EF4-FFF2-40B4-BE49-F238E27FC236}">
                <a16:creationId xmlns:a16="http://schemas.microsoft.com/office/drawing/2014/main" id="{C3D94223-8ED3-81D4-8B26-DA35A3F5C2E0}"/>
              </a:ext>
            </a:extLst>
          </p:cNvPr>
          <p:cNvSpPr>
            <a:spLocks noGrp="1"/>
          </p:cNvSpPr>
          <p:nvPr>
            <p:ph type="sldNum" sz="quarter" idx="12"/>
          </p:nvPr>
        </p:nvSpPr>
        <p:spPr/>
        <p:txBody>
          <a:bodyPr/>
          <a:lstStyle/>
          <a:p>
            <a:fld id="{41B496C2-AD0A-47B1-87B8-8823CEABB737}" type="slidenum">
              <a:rPr lang="en-AU" smtClean="0"/>
              <a:t>21</a:t>
            </a:fld>
            <a:endParaRPr lang="en-AU"/>
          </a:p>
        </p:txBody>
      </p:sp>
      <p:graphicFrame>
        <p:nvGraphicFramePr>
          <p:cNvPr id="9" name="Diagram 8">
            <a:extLst>
              <a:ext uri="{FF2B5EF4-FFF2-40B4-BE49-F238E27FC236}">
                <a16:creationId xmlns:a16="http://schemas.microsoft.com/office/drawing/2014/main" id="{4B5D982B-7942-1D2A-41DC-92E92D3FA0A9}"/>
              </a:ext>
            </a:extLst>
          </p:cNvPr>
          <p:cNvGraphicFramePr/>
          <p:nvPr/>
        </p:nvGraphicFramePr>
        <p:xfrm>
          <a:off x="-248920" y="524827"/>
          <a:ext cx="9641839" cy="968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1067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A3B83-159C-8573-08C7-BCBD7E18129A}"/>
              </a:ext>
            </a:extLst>
          </p:cNvPr>
          <p:cNvSpPr>
            <a:spLocks noGrp="1"/>
          </p:cNvSpPr>
          <p:nvPr>
            <p:ph type="title"/>
          </p:nvPr>
        </p:nvSpPr>
        <p:spPr>
          <a:xfrm>
            <a:off x="628650" y="401222"/>
            <a:ext cx="7886700" cy="910221"/>
          </a:xfrm>
        </p:spPr>
        <p:txBody>
          <a:bodyPr anchor="t">
            <a:normAutofit/>
          </a:bodyPr>
          <a:lstStyle/>
          <a:p>
            <a:r>
              <a:rPr lang="en-AU" sz="2400" dirty="0"/>
              <a:t>Feedback #2 - Code Scope- components and processes</a:t>
            </a:r>
          </a:p>
        </p:txBody>
      </p:sp>
      <p:graphicFrame>
        <p:nvGraphicFramePr>
          <p:cNvPr id="5" name="Content Placeholder 2">
            <a:extLst>
              <a:ext uri="{FF2B5EF4-FFF2-40B4-BE49-F238E27FC236}">
                <a16:creationId xmlns:a16="http://schemas.microsoft.com/office/drawing/2014/main" id="{7B6E45C5-8375-434B-A7EA-35A72DD5802C}"/>
              </a:ext>
            </a:extLst>
          </p:cNvPr>
          <p:cNvGraphicFramePr>
            <a:graphicFrameLocks noGrp="1"/>
          </p:cNvGraphicFramePr>
          <p:nvPr>
            <p:ph idx="1"/>
            <p:extLst>
              <p:ext uri="{D42A27DB-BD31-4B8C-83A1-F6EECF244321}">
                <p14:modId xmlns:p14="http://schemas.microsoft.com/office/powerpoint/2010/main" val="1444008776"/>
              </p:ext>
            </p:extLst>
          </p:nvPr>
        </p:nvGraphicFramePr>
        <p:xfrm>
          <a:off x="628650" y="144061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204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17CA-D62F-E84B-F67A-F16FCD657A5C}"/>
              </a:ext>
            </a:extLst>
          </p:cNvPr>
          <p:cNvSpPr>
            <a:spLocks noGrp="1"/>
          </p:cNvSpPr>
          <p:nvPr>
            <p:ph type="title"/>
          </p:nvPr>
        </p:nvSpPr>
        <p:spPr>
          <a:xfrm>
            <a:off x="283026" y="58044"/>
            <a:ext cx="8492672" cy="604618"/>
          </a:xfrm>
        </p:spPr>
        <p:txBody>
          <a:bodyPr/>
          <a:lstStyle/>
          <a:p>
            <a:r>
              <a:rPr lang="en-AU" sz="2400" dirty="0"/>
              <a:t>Participant Feedback 2: Code Scope - Components and processes </a:t>
            </a:r>
          </a:p>
        </p:txBody>
      </p:sp>
      <mc:AlternateContent xmlns:mc="http://schemas.openxmlformats.org/markup-compatibility/2006" xmlns:p14="http://schemas.microsoft.com/office/powerpoint/2010/main">
        <mc:Choice Requires="p14">
          <p:contentPart p14:bwMode="auto" r:id="rId3">
            <p14:nvContentPartPr>
              <p14:cNvPr id="88" name="Ink 87">
                <a:extLst>
                  <a:ext uri="{FF2B5EF4-FFF2-40B4-BE49-F238E27FC236}">
                    <a16:creationId xmlns:a16="http://schemas.microsoft.com/office/drawing/2014/main" id="{B73536DE-B555-7A5B-D8B2-79223F355778}"/>
                  </a:ext>
                </a:extLst>
              </p14:cNvPr>
              <p14:cNvContentPartPr/>
              <p14:nvPr/>
            </p14:nvContentPartPr>
            <p14:xfrm>
              <a:off x="7233960" y="2397920"/>
              <a:ext cx="360" cy="360"/>
            </p14:xfrm>
          </p:contentPart>
        </mc:Choice>
        <mc:Fallback xmlns="">
          <p:pic>
            <p:nvPicPr>
              <p:cNvPr id="88" name="Ink 87">
                <a:extLst>
                  <a:ext uri="{FF2B5EF4-FFF2-40B4-BE49-F238E27FC236}">
                    <a16:creationId xmlns:a16="http://schemas.microsoft.com/office/drawing/2014/main" id="{B73536DE-B555-7A5B-D8B2-79223F355778}"/>
                  </a:ext>
                </a:extLst>
              </p:cNvPr>
              <p:cNvPicPr/>
              <p:nvPr/>
            </p:nvPicPr>
            <p:blipFill>
              <a:blip r:embed="rId4"/>
              <a:stretch>
                <a:fillRect/>
              </a:stretch>
            </p:blipFill>
            <p:spPr>
              <a:xfrm>
                <a:off x="7227840" y="2391800"/>
                <a:ext cx="12600" cy="12600"/>
              </a:xfrm>
              <a:prstGeom prst="rect">
                <a:avLst/>
              </a:prstGeom>
            </p:spPr>
          </p:pic>
        </mc:Fallback>
      </mc:AlternateContent>
      <p:graphicFrame>
        <p:nvGraphicFramePr>
          <p:cNvPr id="94" name="Table 93">
            <a:extLst>
              <a:ext uri="{FF2B5EF4-FFF2-40B4-BE49-F238E27FC236}">
                <a16:creationId xmlns:a16="http://schemas.microsoft.com/office/drawing/2014/main" id="{32FD2242-E58E-26B6-AD42-B2438FABA887}"/>
              </a:ext>
            </a:extLst>
          </p:cNvPr>
          <p:cNvGraphicFramePr>
            <a:graphicFrameLocks noGrp="1"/>
          </p:cNvGraphicFramePr>
          <p:nvPr>
            <p:extLst>
              <p:ext uri="{D42A27DB-BD31-4B8C-83A1-F6EECF244321}">
                <p14:modId xmlns:p14="http://schemas.microsoft.com/office/powerpoint/2010/main" val="3478016568"/>
              </p:ext>
            </p:extLst>
          </p:nvPr>
        </p:nvGraphicFramePr>
        <p:xfrm>
          <a:off x="207034" y="434571"/>
          <a:ext cx="8747185" cy="6378929"/>
        </p:xfrm>
        <a:graphic>
          <a:graphicData uri="http://schemas.openxmlformats.org/drawingml/2006/table">
            <a:tbl>
              <a:tblPr firstRow="1" firstCol="1" bandRow="1">
                <a:tableStyleId>{073A0DAA-6AF3-43AB-8588-CEC1D06C72B9}</a:tableStyleId>
              </a:tblPr>
              <a:tblGrid>
                <a:gridCol w="1560806">
                  <a:extLst>
                    <a:ext uri="{9D8B030D-6E8A-4147-A177-3AD203B41FA5}">
                      <a16:colId xmlns:a16="http://schemas.microsoft.com/office/drawing/2014/main" val="3242582315"/>
                    </a:ext>
                  </a:extLst>
                </a:gridCol>
                <a:gridCol w="4736477">
                  <a:extLst>
                    <a:ext uri="{9D8B030D-6E8A-4147-A177-3AD203B41FA5}">
                      <a16:colId xmlns:a16="http://schemas.microsoft.com/office/drawing/2014/main" val="2486365630"/>
                    </a:ext>
                  </a:extLst>
                </a:gridCol>
                <a:gridCol w="816634">
                  <a:extLst>
                    <a:ext uri="{9D8B030D-6E8A-4147-A177-3AD203B41FA5}">
                      <a16:colId xmlns:a16="http://schemas.microsoft.com/office/drawing/2014/main" val="550282123"/>
                    </a:ext>
                  </a:extLst>
                </a:gridCol>
                <a:gridCol w="816634">
                  <a:extLst>
                    <a:ext uri="{9D8B030D-6E8A-4147-A177-3AD203B41FA5}">
                      <a16:colId xmlns:a16="http://schemas.microsoft.com/office/drawing/2014/main" val="538251888"/>
                    </a:ext>
                  </a:extLst>
                </a:gridCol>
                <a:gridCol w="816634">
                  <a:extLst>
                    <a:ext uri="{9D8B030D-6E8A-4147-A177-3AD203B41FA5}">
                      <a16:colId xmlns:a16="http://schemas.microsoft.com/office/drawing/2014/main" val="200331597"/>
                    </a:ext>
                  </a:extLst>
                </a:gridCol>
              </a:tblGrid>
              <a:tr h="332431">
                <a:tc>
                  <a:txBody>
                    <a:bodyPr/>
                    <a:lstStyle/>
                    <a:p>
                      <a:pPr>
                        <a:lnSpc>
                          <a:spcPct val="107000"/>
                        </a:lnSpc>
                        <a:spcAft>
                          <a:spcPts val="800"/>
                        </a:spcAft>
                      </a:pPr>
                      <a:r>
                        <a:rPr lang="en-AU" sz="1200" kern="100" dirty="0">
                          <a:effectLst/>
                        </a:rPr>
                        <a:t>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tc>
                <a:tc>
                  <a:txBody>
                    <a:bodyPr/>
                    <a:lstStyle/>
                    <a:p>
                      <a:pPr>
                        <a:lnSpc>
                          <a:spcPct val="107000"/>
                        </a:lnSpc>
                        <a:spcAft>
                          <a:spcPts val="800"/>
                        </a:spcAft>
                      </a:pPr>
                      <a:r>
                        <a:rPr lang="en-AU" sz="1050" kern="100" dirty="0">
                          <a:effectLst/>
                        </a:rPr>
                        <a:t>Component / Process</a:t>
                      </a:r>
                      <a:endParaRPr lang="en-AU"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050" kern="100" dirty="0">
                          <a:effectLst/>
                        </a:rPr>
                        <a:t>Hydrogen Production</a:t>
                      </a:r>
                      <a:endParaRPr lang="en-AU"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050" kern="100" dirty="0">
                          <a:effectLst/>
                        </a:rPr>
                        <a:t>Refuelling Facility</a:t>
                      </a:r>
                      <a:endParaRPr lang="en-AU"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050" kern="100" dirty="0">
                          <a:effectLst/>
                        </a:rPr>
                        <a:t>Ammonia Production</a:t>
                      </a:r>
                      <a:endParaRPr lang="en-AU"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4870733"/>
                  </a:ext>
                </a:extLst>
              </a:tr>
              <a:tr h="316667">
                <a:tc>
                  <a:txBody>
                    <a:bodyPr/>
                    <a:lstStyle/>
                    <a:p>
                      <a:pPr>
                        <a:lnSpc>
                          <a:spcPct val="107000"/>
                        </a:lnSpc>
                        <a:spcAft>
                          <a:spcPts val="800"/>
                        </a:spcAft>
                      </a:pPr>
                      <a:r>
                        <a:rPr lang="en-AU" sz="1200" kern="100">
                          <a:effectLst/>
                        </a:rPr>
                        <a:t>Design</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000" kern="0" dirty="0">
                          <a:effectLst/>
                        </a:rPr>
                        <a:t>Design of a hydrogen production facility/refuelling facility (should include construction, operation and decommissioning)</a:t>
                      </a:r>
                      <a:endParaRPr lang="en-A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9296292"/>
                  </a:ext>
                </a:extLst>
              </a:tr>
              <a:tr h="238860">
                <a:tc rowSpan="2">
                  <a:txBody>
                    <a:bodyPr/>
                    <a:lstStyle/>
                    <a:p>
                      <a:pPr>
                        <a:lnSpc>
                          <a:spcPct val="107000"/>
                        </a:lnSpc>
                        <a:spcAft>
                          <a:spcPts val="800"/>
                        </a:spcAft>
                      </a:pPr>
                      <a:r>
                        <a:rPr lang="en-AU" sz="1200" kern="100" dirty="0">
                          <a:effectLst/>
                        </a:rPr>
                        <a:t>Generic construction preparation</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R w="12700" cap="flat" cmpd="sng" algn="ctr">
                      <a:solidFill>
                        <a:schemeClr val="tx1"/>
                      </a:solidFill>
                      <a:prstDash val="solid"/>
                      <a:round/>
                      <a:headEnd type="none" w="med" len="med"/>
                      <a:tailEnd type="none" w="med" len="med"/>
                    </a:lnR>
                  </a:tcPr>
                </a:tc>
                <a:tc>
                  <a:txBody>
                    <a:bodyPr/>
                    <a:lstStyle/>
                    <a:p>
                      <a:pPr>
                        <a:lnSpc>
                          <a:spcPct val="100000"/>
                        </a:lnSpc>
                        <a:spcAft>
                          <a:spcPts val="0"/>
                        </a:spcAft>
                      </a:pPr>
                      <a:r>
                        <a:rPr lang="en-AU" sz="1000" strike="noStrike" kern="0" dirty="0">
                          <a:effectLst/>
                        </a:rPr>
                        <a:t>Preparatory civil construction works, e.g.: grading/levelling, drainage and flood control etc</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12103801"/>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Facilities for construction workforce (e.g. sewerage)</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04123287"/>
                  </a:ext>
                </a:extLst>
              </a:tr>
              <a:tr h="170251">
                <a:tc rowSpan="6">
                  <a:txBody>
                    <a:bodyPr/>
                    <a:lstStyle/>
                    <a:p>
                      <a:pPr>
                        <a:lnSpc>
                          <a:spcPct val="107000"/>
                        </a:lnSpc>
                        <a:spcAft>
                          <a:spcPts val="800"/>
                        </a:spcAft>
                      </a:pPr>
                      <a:r>
                        <a:rPr lang="en-AU" sz="1200" kern="100" dirty="0">
                          <a:effectLst/>
                        </a:rPr>
                        <a:t>In-puts to facility</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000" strike="noStrike" kern="0" dirty="0">
                          <a:effectLst/>
                        </a:rPr>
                        <a:t>On-site renewable energy generation facility</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40045259"/>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Supply of electricity from grid by third party</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8090333"/>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CCS facility</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7966104"/>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Water supply</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9410860"/>
                  </a:ext>
                </a:extLst>
              </a:tr>
              <a:tr h="170251">
                <a:tc vMerge="1">
                  <a:txBody>
                    <a:bodyPr/>
                    <a:lstStyle/>
                    <a:p>
                      <a:endParaRPr lang="en-AU"/>
                    </a:p>
                  </a:txBody>
                  <a:tcPr/>
                </a:tc>
                <a:tc>
                  <a:txBody>
                    <a:bodyPr/>
                    <a:lstStyle/>
                    <a:p>
                      <a:pPr>
                        <a:lnSpc>
                          <a:spcPct val="107000"/>
                        </a:lnSpc>
                        <a:spcAft>
                          <a:spcPts val="800"/>
                        </a:spcAft>
                      </a:pPr>
                      <a:r>
                        <a:rPr lang="en-AU" sz="1000" kern="0" dirty="0">
                          <a:effectLst/>
                        </a:rPr>
                        <a:t>Telecommunication service</a:t>
                      </a:r>
                      <a:endParaRPr lang="en-A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18020292"/>
                  </a:ext>
                </a:extLst>
              </a:tr>
              <a:tr h="170251">
                <a:tc vMerge="1">
                  <a:txBody>
                    <a:bodyPr/>
                    <a:lstStyle/>
                    <a:p>
                      <a:endParaRPr lang="en-AU"/>
                    </a:p>
                  </a:txBody>
                  <a:tcPr/>
                </a:tc>
                <a:tc>
                  <a:txBody>
                    <a:bodyPr/>
                    <a:lstStyle/>
                    <a:p>
                      <a:pPr>
                        <a:lnSpc>
                          <a:spcPct val="107000"/>
                        </a:lnSpc>
                        <a:spcAft>
                          <a:spcPts val="800"/>
                        </a:spcAft>
                      </a:pPr>
                      <a:r>
                        <a:rPr lang="en-AU" sz="1000" kern="0" dirty="0">
                          <a:effectLst/>
                        </a:rPr>
                        <a:t>Derivative inputs, e.g. nitrogen for ammonia, CO2 for methanation</a:t>
                      </a:r>
                      <a:endParaRPr lang="en-A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13097867"/>
                  </a:ext>
                </a:extLst>
              </a:tr>
              <a:tr h="170251">
                <a:tc rowSpan="2">
                  <a:txBody>
                    <a:bodyPr/>
                    <a:lstStyle/>
                    <a:p>
                      <a:pPr>
                        <a:lnSpc>
                          <a:spcPct val="107000"/>
                        </a:lnSpc>
                        <a:spcAft>
                          <a:spcPts val="800"/>
                        </a:spcAft>
                      </a:pPr>
                      <a:r>
                        <a:rPr lang="en-AU" sz="1200" kern="100">
                          <a:effectLst/>
                        </a:rPr>
                        <a:t>H2 Production</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000" kern="0" dirty="0">
                          <a:effectLst/>
                        </a:rPr>
                        <a:t>Construction of a hydrogen production facility</a:t>
                      </a:r>
                      <a:endParaRPr lang="en-A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3962702"/>
                  </a:ext>
                </a:extLst>
              </a:tr>
              <a:tr h="170251">
                <a:tc vMerge="1">
                  <a:txBody>
                    <a:bodyPr/>
                    <a:lstStyle/>
                    <a:p>
                      <a:endParaRPr lang="en-AU"/>
                    </a:p>
                  </a:txBody>
                  <a:tcPr/>
                </a:tc>
                <a:tc>
                  <a:txBody>
                    <a:bodyPr/>
                    <a:lstStyle/>
                    <a:p>
                      <a:pPr>
                        <a:lnSpc>
                          <a:spcPct val="107000"/>
                        </a:lnSpc>
                        <a:spcAft>
                          <a:spcPts val="800"/>
                        </a:spcAft>
                      </a:pPr>
                      <a:r>
                        <a:rPr lang="en-AU" sz="1000" kern="0" dirty="0">
                          <a:effectLst/>
                        </a:rPr>
                        <a:t>Operation of a hydrogen production facility/plant and equipment</a:t>
                      </a:r>
                      <a:endParaRPr lang="en-A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14681026"/>
                  </a:ext>
                </a:extLst>
              </a:tr>
              <a:tr h="170251">
                <a:tc rowSpan="2">
                  <a:txBody>
                    <a:bodyPr/>
                    <a:lstStyle/>
                    <a:p>
                      <a:pPr>
                        <a:lnSpc>
                          <a:spcPct val="107000"/>
                        </a:lnSpc>
                        <a:spcAft>
                          <a:spcPts val="800"/>
                        </a:spcAft>
                      </a:pPr>
                      <a:r>
                        <a:rPr lang="en-AU" sz="1200" kern="100">
                          <a:effectLst/>
                        </a:rPr>
                        <a:t>H2 Refuelling</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000" kern="0" dirty="0">
                          <a:effectLst/>
                        </a:rPr>
                        <a:t>Construction of a hydrogen refuelling facility</a:t>
                      </a:r>
                      <a:endParaRPr lang="en-A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9955961"/>
                  </a:ext>
                </a:extLst>
              </a:tr>
              <a:tr h="170251">
                <a:tc vMerge="1">
                  <a:txBody>
                    <a:bodyPr/>
                    <a:lstStyle/>
                    <a:p>
                      <a:endParaRPr lang="en-AU"/>
                    </a:p>
                  </a:txBody>
                  <a:tcPr/>
                </a:tc>
                <a:tc>
                  <a:txBody>
                    <a:bodyPr/>
                    <a:lstStyle/>
                    <a:p>
                      <a:pPr>
                        <a:lnSpc>
                          <a:spcPct val="107000"/>
                        </a:lnSpc>
                        <a:spcAft>
                          <a:spcPts val="800"/>
                        </a:spcAft>
                      </a:pPr>
                      <a:r>
                        <a:rPr lang="en-AU" sz="1000" kern="0" dirty="0">
                          <a:effectLst/>
                        </a:rPr>
                        <a:t>Operation of a hydrogen refuelling  facility</a:t>
                      </a:r>
                      <a:endParaRPr lang="en-A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0234499"/>
                  </a:ext>
                </a:extLst>
              </a:tr>
              <a:tr h="170251">
                <a:tc rowSpan="5">
                  <a:txBody>
                    <a:bodyPr/>
                    <a:lstStyle/>
                    <a:p>
                      <a:pPr>
                        <a:lnSpc>
                          <a:spcPct val="107000"/>
                        </a:lnSpc>
                        <a:spcAft>
                          <a:spcPts val="800"/>
                        </a:spcAft>
                      </a:pPr>
                      <a:r>
                        <a:rPr lang="en-AU" sz="1200" kern="100">
                          <a:effectLst/>
                        </a:rPr>
                        <a:t>Plant and Equipment</a:t>
                      </a:r>
                    </a:p>
                    <a:p>
                      <a:pPr>
                        <a:lnSpc>
                          <a:spcPct val="107000"/>
                        </a:lnSpc>
                        <a:spcAft>
                          <a:spcPts val="800"/>
                        </a:spcAft>
                      </a:pPr>
                      <a:r>
                        <a:rPr lang="en-AU" sz="1200" kern="100">
                          <a:effectLst/>
                        </a:rPr>
                        <a:t> </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R w="12700" cap="flat" cmpd="sng" algn="ctr">
                      <a:solidFill>
                        <a:schemeClr val="tx1"/>
                      </a:solidFill>
                      <a:prstDash val="solid"/>
                      <a:round/>
                      <a:headEnd type="none" w="med" len="med"/>
                      <a:tailEnd type="none" w="med" len="med"/>
                    </a:lnR>
                  </a:tcPr>
                </a:tc>
                <a:tc>
                  <a:txBody>
                    <a:bodyPr/>
                    <a:lstStyle/>
                    <a:p>
                      <a:pPr fontAlgn="ctr">
                        <a:lnSpc>
                          <a:spcPct val="107000"/>
                        </a:lnSpc>
                        <a:spcAft>
                          <a:spcPts val="800"/>
                        </a:spcAft>
                      </a:pPr>
                      <a:r>
                        <a:rPr lang="en-AU" sz="1000" kern="0">
                          <a:effectLst/>
                        </a:rPr>
                        <a:t>Hydrogen production equipment</a:t>
                      </a:r>
                      <a:endParaRPr lang="en-AU"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45564955"/>
                  </a:ext>
                </a:extLst>
              </a:tr>
              <a:tr h="170251">
                <a:tc vMerge="1">
                  <a:txBody>
                    <a:bodyPr/>
                    <a:lstStyle/>
                    <a:p>
                      <a:endParaRPr lang="en-AU"/>
                    </a:p>
                  </a:txBody>
                  <a:tcPr/>
                </a:tc>
                <a:tc>
                  <a:txBody>
                    <a:bodyPr/>
                    <a:lstStyle/>
                    <a:p>
                      <a:pPr fontAlgn="ctr">
                        <a:lnSpc>
                          <a:spcPct val="107000"/>
                        </a:lnSpc>
                        <a:spcAft>
                          <a:spcPts val="800"/>
                        </a:spcAft>
                      </a:pPr>
                      <a:r>
                        <a:rPr lang="en-AU" sz="1000" kern="0" dirty="0">
                          <a:effectLst/>
                        </a:rPr>
                        <a:t>Hydrogen conversion equipment</a:t>
                      </a:r>
                      <a:endParaRPr lang="en-A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6437543"/>
                  </a:ext>
                </a:extLst>
              </a:tr>
              <a:tr h="170251">
                <a:tc vMerge="1">
                  <a:txBody>
                    <a:bodyPr/>
                    <a:lstStyle/>
                    <a:p>
                      <a:endParaRPr lang="en-AU"/>
                    </a:p>
                  </a:txBody>
                  <a:tcPr/>
                </a:tc>
                <a:tc>
                  <a:txBody>
                    <a:bodyPr/>
                    <a:lstStyle/>
                    <a:p>
                      <a:pPr fontAlgn="ctr">
                        <a:lnSpc>
                          <a:spcPct val="107000"/>
                        </a:lnSpc>
                        <a:spcAft>
                          <a:spcPts val="800"/>
                        </a:spcAft>
                      </a:pPr>
                      <a:r>
                        <a:rPr lang="en-AU" sz="1000" kern="0" dirty="0">
                          <a:effectLst/>
                        </a:rPr>
                        <a:t>Hydrogen (or derivative) Storage equipment</a:t>
                      </a:r>
                      <a:endParaRPr lang="en-A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6032544"/>
                  </a:ext>
                </a:extLst>
              </a:tr>
              <a:tr h="170251">
                <a:tc vMerge="1">
                  <a:txBody>
                    <a:bodyPr/>
                    <a:lstStyle/>
                    <a:p>
                      <a:endParaRPr lang="en-AU"/>
                    </a:p>
                  </a:txBody>
                  <a:tcPr/>
                </a:tc>
                <a:tc>
                  <a:txBody>
                    <a:bodyPr/>
                    <a:lstStyle/>
                    <a:p>
                      <a:pPr fontAlgn="ctr">
                        <a:lnSpc>
                          <a:spcPct val="107000"/>
                        </a:lnSpc>
                        <a:spcAft>
                          <a:spcPts val="800"/>
                        </a:spcAft>
                      </a:pPr>
                      <a:r>
                        <a:rPr lang="en-AU" sz="1000" kern="0" dirty="0">
                          <a:effectLst/>
                        </a:rPr>
                        <a:t>Hydrogen (or derivative) fuel dispenser</a:t>
                      </a:r>
                      <a:endParaRPr lang="en-AU"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2694117"/>
                  </a:ext>
                </a:extLst>
              </a:tr>
              <a:tr h="170251">
                <a:tc vMerge="1">
                  <a:txBody>
                    <a:bodyPr/>
                    <a:lstStyle/>
                    <a:p>
                      <a:endParaRPr lang="en-AU"/>
                    </a:p>
                  </a:txBody>
                  <a:tcPr/>
                </a:tc>
                <a:tc>
                  <a:txBody>
                    <a:bodyPr/>
                    <a:lstStyle/>
                    <a:p>
                      <a:pPr fontAlgn="ctr">
                        <a:lnSpc>
                          <a:spcPct val="107000"/>
                        </a:lnSpc>
                        <a:spcAft>
                          <a:spcPts val="800"/>
                        </a:spcAft>
                      </a:pPr>
                      <a:r>
                        <a:rPr lang="en-AU" sz="1000" strike="noStrike" kern="0" dirty="0">
                          <a:effectLst/>
                        </a:rPr>
                        <a:t>Ammonia plant</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86370016"/>
                  </a:ext>
                </a:extLst>
              </a:tr>
              <a:tr h="170251">
                <a:tc rowSpan="6">
                  <a:txBody>
                    <a:bodyPr/>
                    <a:lstStyle/>
                    <a:p>
                      <a:pPr>
                        <a:lnSpc>
                          <a:spcPct val="107000"/>
                        </a:lnSpc>
                        <a:spcAft>
                          <a:spcPts val="800"/>
                        </a:spcAft>
                      </a:pPr>
                      <a:r>
                        <a:rPr lang="en-AU" sz="1200" kern="100">
                          <a:effectLst/>
                        </a:rPr>
                        <a:t>Conversion</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000" strike="noStrike" kern="0" dirty="0">
                          <a:effectLst/>
                        </a:rPr>
                        <a:t>Compressed H2</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03040241"/>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Liquefied H2</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65708837"/>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Ammonia</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7740593"/>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Methanol</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83202176"/>
                  </a:ext>
                </a:extLst>
              </a:tr>
              <a:tr h="170251">
                <a:tc vMerge="1">
                  <a:txBody>
                    <a:bodyPr/>
                    <a:lstStyle/>
                    <a:p>
                      <a:endParaRPr lang="en-AU"/>
                    </a:p>
                  </a:txBody>
                  <a:tcPr/>
                </a:tc>
                <a:tc>
                  <a:txBody>
                    <a:bodyPr/>
                    <a:lstStyle/>
                    <a:p>
                      <a:pPr>
                        <a:lnSpc>
                          <a:spcPct val="107000"/>
                        </a:lnSpc>
                        <a:spcAft>
                          <a:spcPts val="800"/>
                        </a:spcAft>
                      </a:pPr>
                      <a:r>
                        <a:rPr lang="en-AU" sz="1000" strike="noStrike" kern="0">
                          <a:effectLst/>
                        </a:rPr>
                        <a:t>Metal hydride</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13568100"/>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Liquid organic hydrogen carrier (LOH)</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4095613"/>
                  </a:ext>
                </a:extLst>
              </a:tr>
              <a:tr h="170251">
                <a:tc rowSpan="6">
                  <a:txBody>
                    <a:bodyPr/>
                    <a:lstStyle/>
                    <a:p>
                      <a:pPr>
                        <a:lnSpc>
                          <a:spcPct val="107000"/>
                        </a:lnSpc>
                        <a:spcAft>
                          <a:spcPts val="800"/>
                        </a:spcAft>
                      </a:pPr>
                      <a:r>
                        <a:rPr lang="en-AU" sz="1200" kern="100">
                          <a:effectLst/>
                        </a:rPr>
                        <a:t>Storage</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000" strike="noStrike" kern="0" dirty="0">
                          <a:effectLst/>
                        </a:rPr>
                        <a:t>Compressed H2</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9318851"/>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Liquefied H2</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23384355"/>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Ammonia</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37220726"/>
                  </a:ext>
                </a:extLst>
              </a:tr>
              <a:tr h="170251">
                <a:tc vMerge="1">
                  <a:txBody>
                    <a:bodyPr/>
                    <a:lstStyle/>
                    <a:p>
                      <a:endParaRPr lang="en-AU"/>
                    </a:p>
                  </a:txBody>
                  <a:tcPr/>
                </a:tc>
                <a:tc>
                  <a:txBody>
                    <a:bodyPr/>
                    <a:lstStyle/>
                    <a:p>
                      <a:pPr>
                        <a:lnSpc>
                          <a:spcPct val="107000"/>
                        </a:lnSpc>
                        <a:spcAft>
                          <a:spcPts val="800"/>
                        </a:spcAft>
                        <a:tabLst>
                          <a:tab pos="2854960" algn="l"/>
                        </a:tabLst>
                      </a:pPr>
                      <a:r>
                        <a:rPr lang="en-AU" sz="1000" strike="noStrike" kern="0" dirty="0">
                          <a:effectLst/>
                        </a:rPr>
                        <a:t>Methanol</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26444290"/>
                  </a:ext>
                </a:extLst>
              </a:tr>
              <a:tr h="170251">
                <a:tc vMerge="1">
                  <a:txBody>
                    <a:bodyPr/>
                    <a:lstStyle/>
                    <a:p>
                      <a:endParaRPr lang="en-AU"/>
                    </a:p>
                  </a:txBody>
                  <a:tcPr/>
                </a:tc>
                <a:tc>
                  <a:txBody>
                    <a:bodyPr/>
                    <a:lstStyle/>
                    <a:p>
                      <a:pPr>
                        <a:lnSpc>
                          <a:spcPct val="107000"/>
                        </a:lnSpc>
                        <a:spcAft>
                          <a:spcPts val="800"/>
                        </a:spcAft>
                        <a:tabLst>
                          <a:tab pos="2854960" algn="l"/>
                        </a:tabLst>
                      </a:pPr>
                      <a:r>
                        <a:rPr lang="en-AU" sz="1000" strike="noStrike" kern="0" dirty="0">
                          <a:effectLst/>
                        </a:rPr>
                        <a:t>Metal hydride</a:t>
                      </a:r>
                      <a:endParaRPr lang="en-AU" sz="1000" strike="noStrike"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56297197"/>
                  </a:ext>
                </a:extLst>
              </a:tr>
              <a:tr h="170251">
                <a:tc vMerge="1">
                  <a:txBody>
                    <a:bodyPr/>
                    <a:lstStyle/>
                    <a:p>
                      <a:endParaRPr lang="en-AU"/>
                    </a:p>
                  </a:txBody>
                  <a:tcPr/>
                </a:tc>
                <a:tc>
                  <a:txBody>
                    <a:bodyPr/>
                    <a:lstStyle/>
                    <a:p>
                      <a:pPr>
                        <a:lnSpc>
                          <a:spcPct val="107000"/>
                        </a:lnSpc>
                        <a:spcAft>
                          <a:spcPts val="800"/>
                        </a:spcAft>
                        <a:tabLst>
                          <a:tab pos="2854960" algn="l"/>
                        </a:tabLst>
                      </a:pPr>
                      <a:r>
                        <a:rPr lang="en-AU" sz="1000" strike="noStrike" kern="0" dirty="0">
                          <a:effectLst/>
                        </a:rPr>
                        <a:t>Liquid organic hydrogen carrier (LOH)</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5596007"/>
                  </a:ext>
                </a:extLst>
              </a:tr>
              <a:tr h="170251">
                <a:tc rowSpan="4">
                  <a:txBody>
                    <a:bodyPr/>
                    <a:lstStyle/>
                    <a:p>
                      <a:pPr>
                        <a:lnSpc>
                          <a:spcPct val="107000"/>
                        </a:lnSpc>
                        <a:spcAft>
                          <a:spcPts val="800"/>
                        </a:spcAft>
                      </a:pPr>
                      <a:r>
                        <a:rPr lang="en-AU" sz="1200" kern="100" dirty="0">
                          <a:effectLst/>
                        </a:rPr>
                        <a:t>Transport of hydrogen or derivatives </a:t>
                      </a:r>
                      <a:endParaRPr lang="en-AU"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000" strike="noStrike" kern="0" dirty="0">
                          <a:effectLst/>
                        </a:rPr>
                        <a:t>Road</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72924153"/>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Rail</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95430644"/>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Pipeline</a:t>
                      </a:r>
                      <a:endParaRPr lang="en-AU" sz="1000" strike="noStrike"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341346369"/>
                  </a:ext>
                </a:extLst>
              </a:tr>
              <a:tr h="170251">
                <a:tc vMerge="1">
                  <a:txBody>
                    <a:bodyPr/>
                    <a:lstStyle/>
                    <a:p>
                      <a:endParaRPr lang="en-AU"/>
                    </a:p>
                  </a:txBody>
                  <a:tcPr/>
                </a:tc>
                <a:tc>
                  <a:txBody>
                    <a:bodyPr/>
                    <a:lstStyle/>
                    <a:p>
                      <a:pPr>
                        <a:lnSpc>
                          <a:spcPct val="107000"/>
                        </a:lnSpc>
                        <a:spcAft>
                          <a:spcPts val="800"/>
                        </a:spcAft>
                      </a:pPr>
                      <a:r>
                        <a:rPr lang="en-AU" sz="1000" strike="noStrike" kern="0" dirty="0">
                          <a:effectLst/>
                        </a:rPr>
                        <a:t>Ship</a:t>
                      </a:r>
                      <a:endParaRPr lang="en-AU" sz="1000" strike="noStrike"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AU" sz="1100" kern="100" dirty="0">
                          <a:effectLst/>
                        </a:rPr>
                        <a:t> </a:t>
                      </a: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endParaRPr lang="en-AU"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3276" marR="3327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7750025"/>
                  </a:ext>
                </a:extLst>
              </a:tr>
            </a:tbl>
          </a:graphicData>
        </a:graphic>
      </p:graphicFrame>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0CF9DB5-A525-259C-FA55-7B3B08351DD1}"/>
                  </a:ext>
                </a:extLst>
              </p14:cNvPr>
              <p14:cNvContentPartPr/>
              <p14:nvPr/>
            </p14:nvContentPartPr>
            <p14:xfrm>
              <a:off x="-1287780" y="1020840"/>
              <a:ext cx="360" cy="360"/>
            </p14:xfrm>
          </p:contentPart>
        </mc:Choice>
        <mc:Fallback xmlns="">
          <p:pic>
            <p:nvPicPr>
              <p:cNvPr id="7" name="Ink 6">
                <a:extLst>
                  <a:ext uri="{FF2B5EF4-FFF2-40B4-BE49-F238E27FC236}">
                    <a16:creationId xmlns:a16="http://schemas.microsoft.com/office/drawing/2014/main" id="{C0CF9DB5-A525-259C-FA55-7B3B08351DD1}"/>
                  </a:ext>
                </a:extLst>
              </p:cNvPr>
              <p:cNvPicPr/>
              <p:nvPr/>
            </p:nvPicPr>
            <p:blipFill>
              <a:blip r:embed="rId12"/>
              <a:stretch>
                <a:fillRect/>
              </a:stretch>
            </p:blipFill>
            <p:spPr>
              <a:xfrm>
                <a:off x="-1293900" y="1014720"/>
                <a:ext cx="12600" cy="12600"/>
              </a:xfrm>
              <a:prstGeom prst="rect">
                <a:avLst/>
              </a:prstGeom>
            </p:spPr>
          </p:pic>
        </mc:Fallback>
      </mc:AlternateContent>
    </p:spTree>
    <p:extLst>
      <p:ext uri="{BB962C8B-B14F-4D97-AF65-F5344CB8AC3E}">
        <p14:creationId xmlns:p14="http://schemas.microsoft.com/office/powerpoint/2010/main" val="365797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F171-A910-B1CD-E5F1-BB3F6603026D}"/>
              </a:ext>
            </a:extLst>
          </p:cNvPr>
          <p:cNvSpPr>
            <a:spLocks noGrp="1"/>
          </p:cNvSpPr>
          <p:nvPr>
            <p:ph type="title"/>
          </p:nvPr>
        </p:nvSpPr>
        <p:spPr>
          <a:xfrm>
            <a:off x="628650" y="401222"/>
            <a:ext cx="7886700" cy="910221"/>
          </a:xfrm>
        </p:spPr>
        <p:txBody>
          <a:bodyPr anchor="t">
            <a:normAutofit/>
          </a:bodyPr>
          <a:lstStyle/>
          <a:p>
            <a:r>
              <a:rPr lang="en-AU" sz="2400" dirty="0"/>
              <a:t>Feedback 3 questions: Code scope – Legislative sectors and themes</a:t>
            </a:r>
          </a:p>
        </p:txBody>
      </p:sp>
      <p:graphicFrame>
        <p:nvGraphicFramePr>
          <p:cNvPr id="5" name="Content Placeholder 2">
            <a:extLst>
              <a:ext uri="{FF2B5EF4-FFF2-40B4-BE49-F238E27FC236}">
                <a16:creationId xmlns:a16="http://schemas.microsoft.com/office/drawing/2014/main" id="{B77DF74A-0485-1F14-7BA7-86EADB875F7B}"/>
              </a:ext>
            </a:extLst>
          </p:cNvPr>
          <p:cNvGraphicFramePr>
            <a:graphicFrameLocks noGrp="1"/>
          </p:cNvGraphicFramePr>
          <p:nvPr>
            <p:ph idx="1"/>
            <p:extLst>
              <p:ext uri="{D42A27DB-BD31-4B8C-83A1-F6EECF244321}">
                <p14:modId xmlns:p14="http://schemas.microsoft.com/office/powerpoint/2010/main" val="1954321042"/>
              </p:ext>
            </p:extLst>
          </p:nvPr>
        </p:nvGraphicFramePr>
        <p:xfrm>
          <a:off x="628650" y="144061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5994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CCB91-4A69-FD01-591A-0D94C9E12506}"/>
              </a:ext>
            </a:extLst>
          </p:cNvPr>
          <p:cNvSpPr>
            <a:spLocks noGrp="1"/>
          </p:cNvSpPr>
          <p:nvPr>
            <p:ph type="title"/>
          </p:nvPr>
        </p:nvSpPr>
        <p:spPr>
          <a:xfrm>
            <a:off x="276625" y="190911"/>
            <a:ext cx="8490857" cy="654334"/>
          </a:xfrm>
        </p:spPr>
        <p:txBody>
          <a:bodyPr/>
          <a:lstStyle/>
          <a:p>
            <a:r>
              <a:rPr lang="en-AU" sz="2400" dirty="0"/>
              <a:t>Input document 3: Code Scope - legislative sectors and themes</a:t>
            </a:r>
          </a:p>
        </p:txBody>
      </p:sp>
      <p:graphicFrame>
        <p:nvGraphicFramePr>
          <p:cNvPr id="7" name="Table 6">
            <a:extLst>
              <a:ext uri="{FF2B5EF4-FFF2-40B4-BE49-F238E27FC236}">
                <a16:creationId xmlns:a16="http://schemas.microsoft.com/office/drawing/2014/main" id="{89E58854-5E24-1285-B914-58C62484A8F4}"/>
              </a:ext>
            </a:extLst>
          </p:cNvPr>
          <p:cNvGraphicFramePr>
            <a:graphicFrameLocks noGrp="1"/>
          </p:cNvGraphicFramePr>
          <p:nvPr>
            <p:extLst>
              <p:ext uri="{D42A27DB-BD31-4B8C-83A1-F6EECF244321}">
                <p14:modId xmlns:p14="http://schemas.microsoft.com/office/powerpoint/2010/main" val="1761288769"/>
              </p:ext>
            </p:extLst>
          </p:nvPr>
        </p:nvGraphicFramePr>
        <p:xfrm>
          <a:off x="219683" y="617996"/>
          <a:ext cx="8647690" cy="6091480"/>
        </p:xfrm>
        <a:graphic>
          <a:graphicData uri="http://schemas.openxmlformats.org/drawingml/2006/table">
            <a:tbl>
              <a:tblPr firstRow="1" firstCol="1" bandRow="1">
                <a:tableStyleId>{9DCAF9ED-07DC-4A11-8D7F-57B35C25682E}</a:tableStyleId>
              </a:tblPr>
              <a:tblGrid>
                <a:gridCol w="1729538">
                  <a:extLst>
                    <a:ext uri="{9D8B030D-6E8A-4147-A177-3AD203B41FA5}">
                      <a16:colId xmlns:a16="http://schemas.microsoft.com/office/drawing/2014/main" val="119508173"/>
                    </a:ext>
                  </a:extLst>
                </a:gridCol>
                <a:gridCol w="1729538">
                  <a:extLst>
                    <a:ext uri="{9D8B030D-6E8A-4147-A177-3AD203B41FA5}">
                      <a16:colId xmlns:a16="http://schemas.microsoft.com/office/drawing/2014/main" val="946296424"/>
                    </a:ext>
                  </a:extLst>
                </a:gridCol>
                <a:gridCol w="1729538">
                  <a:extLst>
                    <a:ext uri="{9D8B030D-6E8A-4147-A177-3AD203B41FA5}">
                      <a16:colId xmlns:a16="http://schemas.microsoft.com/office/drawing/2014/main" val="391118780"/>
                    </a:ext>
                  </a:extLst>
                </a:gridCol>
                <a:gridCol w="1729538">
                  <a:extLst>
                    <a:ext uri="{9D8B030D-6E8A-4147-A177-3AD203B41FA5}">
                      <a16:colId xmlns:a16="http://schemas.microsoft.com/office/drawing/2014/main" val="2405678430"/>
                    </a:ext>
                  </a:extLst>
                </a:gridCol>
                <a:gridCol w="1729538">
                  <a:extLst>
                    <a:ext uri="{9D8B030D-6E8A-4147-A177-3AD203B41FA5}">
                      <a16:colId xmlns:a16="http://schemas.microsoft.com/office/drawing/2014/main" val="2227484"/>
                    </a:ext>
                  </a:extLst>
                </a:gridCol>
              </a:tblGrid>
              <a:tr h="673602">
                <a:tc>
                  <a:txBody>
                    <a:bodyPr/>
                    <a:lstStyle/>
                    <a:p>
                      <a:pPr algn="ctr">
                        <a:lnSpc>
                          <a:spcPct val="107000"/>
                        </a:lnSpc>
                        <a:spcAft>
                          <a:spcPts val="800"/>
                        </a:spcAft>
                      </a:pPr>
                      <a:r>
                        <a:rPr lang="en-AU" sz="1400" kern="100" dirty="0">
                          <a:effectLst/>
                        </a:rPr>
                        <a:t>Safety</a:t>
                      </a:r>
                    </a:p>
                    <a:p>
                      <a:pPr algn="ctr">
                        <a:lnSpc>
                          <a:spcPct val="107000"/>
                        </a:lnSpc>
                        <a:spcAft>
                          <a:spcPts val="800"/>
                        </a:spcAft>
                      </a:pPr>
                      <a:r>
                        <a:rPr lang="en-AU" sz="1400" kern="100" dirty="0">
                          <a:effectLst/>
                        </a:rPr>
                        <a:t> </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400" kern="100" dirty="0">
                          <a:effectLst/>
                        </a:rPr>
                        <a:t>Environment, culture and heritage</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400" kern="100" dirty="0">
                          <a:effectLst/>
                        </a:rPr>
                        <a:t>Planning, development and building</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400" kern="100" dirty="0">
                          <a:effectLst/>
                        </a:rPr>
                        <a:t>Transport</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B w="12700" cap="flat" cmpd="sng" algn="ctr">
                      <a:solidFill>
                        <a:schemeClr val="tx1"/>
                      </a:solidFill>
                      <a:prstDash val="solid"/>
                      <a:round/>
                      <a:headEnd type="none" w="med" len="med"/>
                      <a:tailEnd type="none" w="med" len="med"/>
                    </a:lnB>
                    <a:solidFill>
                      <a:schemeClr val="tx1"/>
                    </a:solidFill>
                  </a:tcPr>
                </a:tc>
                <a:tc>
                  <a:txBody>
                    <a:bodyPr/>
                    <a:lstStyle/>
                    <a:p>
                      <a:pPr algn="ctr">
                        <a:lnSpc>
                          <a:spcPct val="107000"/>
                        </a:lnSpc>
                        <a:spcAft>
                          <a:spcPts val="800"/>
                        </a:spcAft>
                      </a:pPr>
                      <a:r>
                        <a:rPr lang="en-AU" sz="1400" kern="100" dirty="0">
                          <a:effectLst/>
                        </a:rPr>
                        <a:t>Other</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469153621"/>
                  </a:ext>
                </a:extLst>
              </a:tr>
              <a:tr h="566564">
                <a:tc>
                  <a:txBody>
                    <a:bodyPr/>
                    <a:lstStyle/>
                    <a:p>
                      <a:pPr marL="72000" algn="l">
                        <a:lnSpc>
                          <a:spcPct val="107000"/>
                        </a:lnSpc>
                        <a:spcBef>
                          <a:spcPts val="600"/>
                        </a:spcBef>
                        <a:spcAft>
                          <a:spcPts val="600"/>
                        </a:spcAft>
                      </a:pPr>
                      <a:r>
                        <a:rPr lang="en-AU" sz="1150" b="0" kern="100" dirty="0">
                          <a:solidFill>
                            <a:schemeClr val="tx1"/>
                          </a:solidFill>
                          <a:effectLst/>
                        </a:rPr>
                        <a:t>General work health and safety duties and obligations</a:t>
                      </a:r>
                      <a:endParaRPr lang="en-AU" sz="115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Environmental impact assessment and approvals</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Planning approval prior to commencement of work</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a:effectLst/>
                        </a:rPr>
                        <a:t>Transport of a dangerous good by road, rail or sea</a:t>
                      </a:r>
                      <a:endParaRPr lang="en-AU" sz="1150" kern="10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Telecommunications</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4122593"/>
                  </a:ext>
                </a:extLst>
              </a:tr>
              <a:tr h="1114873">
                <a:tc>
                  <a:txBody>
                    <a:bodyPr/>
                    <a:lstStyle/>
                    <a:p>
                      <a:pPr marL="72000" algn="l">
                        <a:lnSpc>
                          <a:spcPct val="107000"/>
                        </a:lnSpc>
                        <a:spcBef>
                          <a:spcPts val="600"/>
                        </a:spcBef>
                        <a:spcAft>
                          <a:spcPts val="600"/>
                        </a:spcAft>
                      </a:pPr>
                      <a:r>
                        <a:rPr lang="en-AU" sz="1150" b="0" kern="100" dirty="0">
                          <a:solidFill>
                            <a:schemeClr val="tx1"/>
                          </a:solidFill>
                          <a:effectLst/>
                        </a:rPr>
                        <a:t>Major hazard facilities licensing</a:t>
                      </a:r>
                      <a:endParaRPr lang="en-AU" sz="115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Water supply licensing and approvals</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Construction and building certificates</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a:effectLst/>
                        </a:rPr>
                        <a:t>Pipeline licensing and obligations (outside of the National Gas Law)</a:t>
                      </a:r>
                      <a:endParaRPr lang="en-AU" sz="1150" kern="10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Electricity supply and connection (supply from grid or on-site generation) grid connected or BTM (stand alone)</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01807675"/>
                  </a:ext>
                </a:extLst>
              </a:tr>
              <a:tr h="566564">
                <a:tc>
                  <a:txBody>
                    <a:bodyPr/>
                    <a:lstStyle/>
                    <a:p>
                      <a:pPr marL="72000" algn="l">
                        <a:lnSpc>
                          <a:spcPct val="107000"/>
                        </a:lnSpc>
                        <a:spcBef>
                          <a:spcPts val="600"/>
                        </a:spcBef>
                        <a:spcAft>
                          <a:spcPts val="600"/>
                        </a:spcAft>
                      </a:pPr>
                      <a:r>
                        <a:rPr lang="en-AU" sz="1150" b="0" kern="100" dirty="0">
                          <a:solidFill>
                            <a:schemeClr val="tx1"/>
                          </a:solidFill>
                          <a:effectLst/>
                        </a:rPr>
                        <a:t>Hazardous chemicals obligations</a:t>
                      </a:r>
                      <a:endParaRPr lang="en-AU" sz="115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Pollution and waste</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Site preparation obligations</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a:effectLst/>
                        </a:rPr>
                        <a:t>Design and construction of hydrogen equipment</a:t>
                      </a:r>
                      <a:endParaRPr lang="en-AU" sz="1150" kern="10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Carbon capture and storage facilities</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01605956"/>
                  </a:ext>
                </a:extLst>
              </a:tr>
              <a:tr h="740481">
                <a:tc>
                  <a:txBody>
                    <a:bodyPr/>
                    <a:lstStyle/>
                    <a:p>
                      <a:pPr marL="72000" algn="l">
                        <a:lnSpc>
                          <a:spcPct val="107000"/>
                        </a:lnSpc>
                        <a:spcBef>
                          <a:spcPts val="600"/>
                        </a:spcBef>
                        <a:spcAft>
                          <a:spcPts val="600"/>
                        </a:spcAft>
                      </a:pPr>
                      <a:r>
                        <a:rPr lang="en-AU" sz="1150" b="0" kern="100" dirty="0">
                          <a:solidFill>
                            <a:schemeClr val="tx1"/>
                          </a:solidFill>
                          <a:effectLst/>
                        </a:rPr>
                        <a:t>Gas facility licensing</a:t>
                      </a:r>
                      <a:endParaRPr lang="en-AU" sz="115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Native vegetation clearing permits</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Temporary construction obligations (e.g.: lay down, fencing, worker sewerage etc.</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a:effectLst/>
                        </a:rPr>
                        <a:t>Port requirements for storage and handling of hydrogen</a:t>
                      </a:r>
                      <a:endParaRPr lang="en-AU" sz="1150" kern="10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a:effectLst/>
                        </a:rPr>
                        <a:t>Geological storage of hydrogen</a:t>
                      </a:r>
                      <a:endParaRPr lang="en-AU" sz="1150" kern="10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5738284"/>
                  </a:ext>
                </a:extLst>
              </a:tr>
              <a:tr h="927677">
                <a:tc>
                  <a:txBody>
                    <a:bodyPr/>
                    <a:lstStyle/>
                    <a:p>
                      <a:pPr marL="72000" algn="l">
                        <a:lnSpc>
                          <a:spcPct val="107000"/>
                        </a:lnSpc>
                        <a:spcBef>
                          <a:spcPts val="600"/>
                        </a:spcBef>
                        <a:spcAft>
                          <a:spcPts val="600"/>
                        </a:spcAft>
                      </a:pPr>
                      <a:r>
                        <a:rPr lang="en-AU" sz="1150" b="0" kern="100">
                          <a:solidFill>
                            <a:schemeClr val="tx1"/>
                          </a:solidFill>
                          <a:effectLst/>
                        </a:rPr>
                        <a:t>Gas pipeline safety</a:t>
                      </a:r>
                      <a:endParaRPr lang="en-AU" sz="115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Taking or disturbing threatened species</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Crown land and pastoral land tenure</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UN Agreement Concerning the International Carriage of Dangerous Goods by Road</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a:effectLst/>
                        </a:rPr>
                        <a:t>Creation of ACCUs and other GHG/Carbon reduction credits</a:t>
                      </a:r>
                      <a:endParaRPr lang="en-AU" sz="1150" kern="10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20351482"/>
                  </a:ext>
                </a:extLst>
              </a:tr>
              <a:tr h="927677">
                <a:tc>
                  <a:txBody>
                    <a:bodyPr/>
                    <a:lstStyle/>
                    <a:p>
                      <a:pPr marL="72000" algn="l">
                        <a:lnSpc>
                          <a:spcPct val="107000"/>
                        </a:lnSpc>
                        <a:spcBef>
                          <a:spcPts val="600"/>
                        </a:spcBef>
                        <a:spcAft>
                          <a:spcPts val="600"/>
                        </a:spcAft>
                      </a:pPr>
                      <a:r>
                        <a:rPr lang="en-AU" sz="1150" b="0" kern="100">
                          <a:solidFill>
                            <a:schemeClr val="tx1"/>
                          </a:solidFill>
                          <a:effectLst/>
                        </a:rPr>
                        <a:t>Gas (including fuel gas) storage and handling </a:t>
                      </a:r>
                      <a:endParaRPr lang="en-AU" sz="1150" b="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a:effectLst/>
                        </a:rPr>
                        <a:t>Aboriginal land rights, Sacred sites, protected sites and Aboriginal cultural heritage </a:t>
                      </a:r>
                      <a:endParaRPr lang="en-AU" sz="1150" kern="10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Need for exclusion zones or buffers between facilities of different risk profiles and adjacent land use types</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a:effectLst/>
                        </a:rPr>
                        <a:t>Australian Code for the Transport of Dangerous Goods by Road and Rail</a:t>
                      </a:r>
                      <a:endParaRPr lang="en-AU" sz="1150" kern="10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 </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00674013"/>
                  </a:ext>
                </a:extLst>
              </a:tr>
              <a:tr h="566564">
                <a:tc>
                  <a:txBody>
                    <a:bodyPr/>
                    <a:lstStyle/>
                    <a:p>
                      <a:pPr marL="72000" algn="l">
                        <a:lnSpc>
                          <a:spcPct val="107000"/>
                        </a:lnSpc>
                        <a:spcBef>
                          <a:spcPts val="600"/>
                        </a:spcBef>
                        <a:spcAft>
                          <a:spcPts val="600"/>
                        </a:spcAft>
                      </a:pPr>
                      <a:r>
                        <a:rPr lang="en-AU" sz="1150" b="0" kern="100" dirty="0">
                          <a:solidFill>
                            <a:schemeClr val="tx1"/>
                          </a:solidFill>
                          <a:effectLst/>
                        </a:rPr>
                        <a:t>Gas appliance licensing and obligations – key to national consistency.</a:t>
                      </a:r>
                      <a:endParaRPr lang="en-AU" sz="1150" b="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Other heritage obligations</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 </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 </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a:lnSpc>
                          <a:spcPct val="107000"/>
                        </a:lnSpc>
                        <a:spcBef>
                          <a:spcPts val="600"/>
                        </a:spcBef>
                        <a:spcAft>
                          <a:spcPts val="600"/>
                        </a:spcAft>
                      </a:pPr>
                      <a:r>
                        <a:rPr lang="en-AU" sz="1150" kern="100" dirty="0">
                          <a:effectLst/>
                        </a:rPr>
                        <a:t> </a:t>
                      </a:r>
                      <a:endParaRPr lang="en-AU" sz="11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3551" marR="635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3489762"/>
                  </a:ext>
                </a:extLst>
              </a:tr>
            </a:tbl>
          </a:graphicData>
        </a:graphic>
      </p:graphicFrame>
    </p:spTree>
    <p:extLst>
      <p:ext uri="{BB962C8B-B14F-4D97-AF65-F5344CB8AC3E}">
        <p14:creationId xmlns:p14="http://schemas.microsoft.com/office/powerpoint/2010/main" val="3669250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2019-AC82-7822-4174-FADEC2B85D06}"/>
              </a:ext>
            </a:extLst>
          </p:cNvPr>
          <p:cNvSpPr>
            <a:spLocks noGrp="1"/>
          </p:cNvSpPr>
          <p:nvPr>
            <p:ph type="title"/>
          </p:nvPr>
        </p:nvSpPr>
        <p:spPr/>
        <p:txBody>
          <a:bodyPr/>
          <a:lstStyle/>
          <a:p>
            <a:r>
              <a:rPr lang="en-AU" dirty="0"/>
              <a:t>Half-time wellbeing break	</a:t>
            </a:r>
          </a:p>
        </p:txBody>
      </p:sp>
      <p:sp>
        <p:nvSpPr>
          <p:cNvPr id="6" name="Slide Number Placeholder 5">
            <a:extLst>
              <a:ext uri="{FF2B5EF4-FFF2-40B4-BE49-F238E27FC236}">
                <a16:creationId xmlns:a16="http://schemas.microsoft.com/office/drawing/2014/main" id="{9E70A8C7-73B2-31A7-EE5C-C5F098944EF3}"/>
              </a:ext>
            </a:extLst>
          </p:cNvPr>
          <p:cNvSpPr>
            <a:spLocks noGrp="1"/>
          </p:cNvSpPr>
          <p:nvPr>
            <p:ph type="sldNum" sz="quarter" idx="12"/>
          </p:nvPr>
        </p:nvSpPr>
        <p:spPr/>
        <p:txBody>
          <a:bodyPr/>
          <a:lstStyle/>
          <a:p>
            <a:fld id="{23B38093-8BF8-4BF4-AC2A-E226E529FA62}" type="slidenum">
              <a:rPr lang="en-AU" smtClean="0"/>
              <a:t>26</a:t>
            </a:fld>
            <a:endParaRPr lang="en-AU"/>
          </a:p>
        </p:txBody>
      </p:sp>
    </p:spTree>
    <p:extLst>
      <p:ext uri="{BB962C8B-B14F-4D97-AF65-F5344CB8AC3E}">
        <p14:creationId xmlns:p14="http://schemas.microsoft.com/office/powerpoint/2010/main" val="18564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0E72-71B3-698C-029A-A93FD833A568}"/>
              </a:ext>
            </a:extLst>
          </p:cNvPr>
          <p:cNvSpPr>
            <a:spLocks noGrp="1"/>
          </p:cNvSpPr>
          <p:nvPr>
            <p:ph type="title"/>
          </p:nvPr>
        </p:nvSpPr>
        <p:spPr>
          <a:xfrm>
            <a:off x="623888" y="1280161"/>
            <a:ext cx="7886700" cy="3282316"/>
          </a:xfrm>
        </p:spPr>
        <p:txBody>
          <a:bodyPr/>
          <a:lstStyle/>
          <a:p>
            <a:r>
              <a:rPr lang="en-AU" dirty="0"/>
              <a:t>Relevant regulatory obligations and Best Practice</a:t>
            </a:r>
          </a:p>
        </p:txBody>
      </p:sp>
      <p:sp>
        <p:nvSpPr>
          <p:cNvPr id="3" name="Text Placeholder 2">
            <a:extLst>
              <a:ext uri="{FF2B5EF4-FFF2-40B4-BE49-F238E27FC236}">
                <a16:creationId xmlns:a16="http://schemas.microsoft.com/office/drawing/2014/main" id="{3BE56A85-F9E5-33A8-77D1-9EB1E3C7EB81}"/>
              </a:ext>
            </a:extLst>
          </p:cNvPr>
          <p:cNvSpPr>
            <a:spLocks noGrp="1"/>
          </p:cNvSpPr>
          <p:nvPr>
            <p:ph type="body" idx="1"/>
          </p:nvPr>
        </p:nvSpPr>
        <p:spPr/>
        <p:txBody>
          <a:bodyPr/>
          <a:lstStyle/>
          <a:p>
            <a:r>
              <a:rPr lang="en-AU" dirty="0"/>
              <a:t>Including appliances, plant and equipment</a:t>
            </a:r>
          </a:p>
        </p:txBody>
      </p:sp>
      <p:sp>
        <p:nvSpPr>
          <p:cNvPr id="6" name="Slide Number Placeholder 5">
            <a:extLst>
              <a:ext uri="{FF2B5EF4-FFF2-40B4-BE49-F238E27FC236}">
                <a16:creationId xmlns:a16="http://schemas.microsoft.com/office/drawing/2014/main" id="{5C965B72-1660-C899-FF22-FF882E886108}"/>
              </a:ext>
            </a:extLst>
          </p:cNvPr>
          <p:cNvSpPr>
            <a:spLocks noGrp="1"/>
          </p:cNvSpPr>
          <p:nvPr>
            <p:ph type="sldNum" sz="quarter" idx="12"/>
          </p:nvPr>
        </p:nvSpPr>
        <p:spPr/>
        <p:txBody>
          <a:bodyPr/>
          <a:lstStyle/>
          <a:p>
            <a:fld id="{23B38093-8BF8-4BF4-AC2A-E226E529FA62}" type="slidenum">
              <a:rPr lang="en-AU" smtClean="0"/>
              <a:t>27</a:t>
            </a:fld>
            <a:endParaRPr lang="en-AU"/>
          </a:p>
        </p:txBody>
      </p:sp>
    </p:spTree>
    <p:extLst>
      <p:ext uri="{BB962C8B-B14F-4D97-AF65-F5344CB8AC3E}">
        <p14:creationId xmlns:p14="http://schemas.microsoft.com/office/powerpoint/2010/main" val="2731089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F171-A910-B1CD-E5F1-BB3F6603026D}"/>
              </a:ext>
            </a:extLst>
          </p:cNvPr>
          <p:cNvSpPr>
            <a:spLocks noGrp="1"/>
          </p:cNvSpPr>
          <p:nvPr>
            <p:ph type="title"/>
          </p:nvPr>
        </p:nvSpPr>
        <p:spPr>
          <a:xfrm>
            <a:off x="628650" y="401223"/>
            <a:ext cx="7886700" cy="817978"/>
          </a:xfrm>
        </p:spPr>
        <p:txBody>
          <a:bodyPr anchor="t">
            <a:normAutofit/>
          </a:bodyPr>
          <a:lstStyle/>
          <a:p>
            <a:r>
              <a:rPr lang="en-AU" sz="2400" dirty="0"/>
              <a:t>Input 4 questions: Relevant regulatory obligations and associated best practice.</a:t>
            </a:r>
          </a:p>
        </p:txBody>
      </p:sp>
      <p:graphicFrame>
        <p:nvGraphicFramePr>
          <p:cNvPr id="5" name="Content Placeholder 2">
            <a:extLst>
              <a:ext uri="{FF2B5EF4-FFF2-40B4-BE49-F238E27FC236}">
                <a16:creationId xmlns:a16="http://schemas.microsoft.com/office/drawing/2014/main" id="{B77DF74A-0485-1F14-7BA7-86EADB875F7B}"/>
              </a:ext>
            </a:extLst>
          </p:cNvPr>
          <p:cNvGraphicFramePr>
            <a:graphicFrameLocks noGrp="1"/>
          </p:cNvGraphicFramePr>
          <p:nvPr>
            <p:ph idx="1"/>
            <p:extLst>
              <p:ext uri="{D42A27DB-BD31-4B8C-83A1-F6EECF244321}">
                <p14:modId xmlns:p14="http://schemas.microsoft.com/office/powerpoint/2010/main" val="2116148166"/>
              </p:ext>
            </p:extLst>
          </p:nvPr>
        </p:nvGraphicFramePr>
        <p:xfrm>
          <a:off x="628650" y="1440614"/>
          <a:ext cx="7886700" cy="5133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9685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383E-A1D8-A832-1FBF-097EFA14D8E7}"/>
              </a:ext>
            </a:extLst>
          </p:cNvPr>
          <p:cNvSpPr>
            <a:spLocks noGrp="1"/>
          </p:cNvSpPr>
          <p:nvPr>
            <p:ph type="title"/>
          </p:nvPr>
        </p:nvSpPr>
        <p:spPr>
          <a:xfrm>
            <a:off x="628650" y="401222"/>
            <a:ext cx="7886700" cy="758275"/>
          </a:xfrm>
        </p:spPr>
        <p:txBody>
          <a:bodyPr/>
          <a:lstStyle/>
          <a:p>
            <a:r>
              <a:rPr lang="en-AU" sz="2400" dirty="0"/>
              <a:t>National examples of legislation with potential to contain relevant regulatory obligations</a:t>
            </a:r>
          </a:p>
        </p:txBody>
      </p:sp>
      <p:pic>
        <p:nvPicPr>
          <p:cNvPr id="7" name="Content Placeholder 6">
            <a:extLst>
              <a:ext uri="{FF2B5EF4-FFF2-40B4-BE49-F238E27FC236}">
                <a16:creationId xmlns:a16="http://schemas.microsoft.com/office/drawing/2014/main" id="{D0F8524C-2CAB-B556-DF39-0B17DFE7D634}"/>
              </a:ext>
            </a:extLst>
          </p:cNvPr>
          <p:cNvPicPr>
            <a:picLocks noGrp="1" noChangeAspect="1"/>
          </p:cNvPicPr>
          <p:nvPr>
            <p:ph idx="1"/>
          </p:nvPr>
        </p:nvPicPr>
        <p:blipFill>
          <a:blip r:embed="rId2"/>
          <a:stretch>
            <a:fillRect/>
          </a:stretch>
        </p:blipFill>
        <p:spPr>
          <a:xfrm>
            <a:off x="324741" y="1693392"/>
            <a:ext cx="8647258" cy="4763386"/>
          </a:xfrm>
        </p:spPr>
      </p:pic>
    </p:spTree>
    <p:extLst>
      <p:ext uri="{BB962C8B-B14F-4D97-AF65-F5344CB8AC3E}">
        <p14:creationId xmlns:p14="http://schemas.microsoft.com/office/powerpoint/2010/main" val="216593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56F32-1F3D-5F3A-06D6-D255638F2C4E}"/>
              </a:ext>
            </a:extLst>
          </p:cNvPr>
          <p:cNvSpPr>
            <a:spLocks noGrp="1"/>
          </p:cNvSpPr>
          <p:nvPr>
            <p:ph type="title"/>
          </p:nvPr>
        </p:nvSpPr>
        <p:spPr>
          <a:xfrm>
            <a:off x="628650" y="401222"/>
            <a:ext cx="7886700" cy="548860"/>
          </a:xfrm>
        </p:spPr>
        <p:txBody>
          <a:bodyPr/>
          <a:lstStyle/>
          <a:p>
            <a:r>
              <a:rPr lang="en-AU" sz="2400" dirty="0"/>
              <a:t>Agenda</a:t>
            </a:r>
          </a:p>
        </p:txBody>
      </p:sp>
      <p:sp>
        <p:nvSpPr>
          <p:cNvPr id="5" name="Rectangle 1">
            <a:extLst>
              <a:ext uri="{FF2B5EF4-FFF2-40B4-BE49-F238E27FC236}">
                <a16:creationId xmlns:a16="http://schemas.microsoft.com/office/drawing/2014/main" id="{7F44EA6C-3A1F-2915-2697-6173AF23A890}"/>
              </a:ext>
            </a:extLst>
          </p:cNvPr>
          <p:cNvSpPr>
            <a:spLocks noChangeArrowheads="1"/>
          </p:cNvSpPr>
          <p:nvPr/>
        </p:nvSpPr>
        <p:spPr bwMode="auto">
          <a:xfrm>
            <a:off x="-5130449" y="-45830"/>
            <a:ext cx="19860577" cy="54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300" b="0" i="0" u="none" strike="noStrike" cap="none" normalizeH="0" baseline="0">
              <a:ln>
                <a:noFill/>
              </a:ln>
              <a:solidFill>
                <a:srgbClr val="2F5496"/>
              </a:solidFill>
              <a:effectLst/>
              <a:latin typeface="Calibri Light" panose="020F0302020204030204" pitchFamily="34"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B16C2689-B48E-8DDD-514A-8CDF07F046DC}"/>
              </a:ext>
            </a:extLst>
          </p:cNvPr>
          <p:cNvSpPr>
            <a:spLocks noChangeArrowheads="1"/>
          </p:cNvSpPr>
          <p:nvPr/>
        </p:nvSpPr>
        <p:spPr bwMode="auto">
          <a:xfrm>
            <a:off x="-2666071" y="1071770"/>
            <a:ext cx="17914503" cy="54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300" b="0" i="0" u="none" strike="noStrike" cap="none" normalizeH="0" baseline="0">
              <a:ln>
                <a:noFill/>
              </a:ln>
              <a:solidFill>
                <a:srgbClr val="2F5496"/>
              </a:solidFill>
              <a:effectLst/>
              <a:latin typeface="Calibri Light" panose="020F0302020204030204" pitchFamily="34" charset="0"/>
              <a:ea typeface="MS Gothic" panose="020B06090702050802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99694E84-ACC7-49F5-9964-80CEEE310A3A}"/>
              </a:ext>
            </a:extLst>
          </p:cNvPr>
          <p:cNvGraphicFramePr>
            <a:graphicFrameLocks noGrp="1"/>
          </p:cNvGraphicFramePr>
          <p:nvPr>
            <p:extLst>
              <p:ext uri="{D42A27DB-BD31-4B8C-83A1-F6EECF244321}">
                <p14:modId xmlns:p14="http://schemas.microsoft.com/office/powerpoint/2010/main" val="3430071043"/>
              </p:ext>
            </p:extLst>
          </p:nvPr>
        </p:nvGraphicFramePr>
        <p:xfrm>
          <a:off x="1660967" y="950082"/>
          <a:ext cx="6267692" cy="5661454"/>
        </p:xfrm>
        <a:graphic>
          <a:graphicData uri="http://schemas.openxmlformats.org/drawingml/2006/table">
            <a:tbl>
              <a:tblPr firstRow="1" firstCol="1" bandRow="1"/>
              <a:tblGrid>
                <a:gridCol w="4278116">
                  <a:extLst>
                    <a:ext uri="{9D8B030D-6E8A-4147-A177-3AD203B41FA5}">
                      <a16:colId xmlns:a16="http://schemas.microsoft.com/office/drawing/2014/main" val="2209955751"/>
                    </a:ext>
                  </a:extLst>
                </a:gridCol>
                <a:gridCol w="1989576">
                  <a:extLst>
                    <a:ext uri="{9D8B030D-6E8A-4147-A177-3AD203B41FA5}">
                      <a16:colId xmlns:a16="http://schemas.microsoft.com/office/drawing/2014/main" val="919786182"/>
                    </a:ext>
                  </a:extLst>
                </a:gridCol>
              </a:tblGrid>
              <a:tr h="353390">
                <a:tc>
                  <a:txBody>
                    <a:bodyPr/>
                    <a:lstStyle/>
                    <a:p>
                      <a:pPr>
                        <a:lnSpc>
                          <a:spcPct val="107000"/>
                        </a:lnSpc>
                        <a:spcBef>
                          <a:spcPts val="200"/>
                        </a:spcBef>
                      </a:pPr>
                      <a:r>
                        <a:rPr lang="en-GB" sz="1600" b="1" u="sng">
                          <a:solidFill>
                            <a:srgbClr val="70AD47"/>
                          </a:solidFill>
                          <a:effectLst/>
                          <a:latin typeface="Calibri" panose="020F0502020204030204" pitchFamily="34" charset="0"/>
                          <a:ea typeface="MS Gothic" panose="020B0609070205080204" pitchFamily="49" charset="-128"/>
                          <a:cs typeface="Arial" panose="020B0604020202020204" pitchFamily="34" charset="0"/>
                        </a:rPr>
                        <a:t>First half</a:t>
                      </a:r>
                      <a:endParaRPr lang="en-AU" sz="1200" b="1">
                        <a:solidFill>
                          <a:srgbClr val="2F5496"/>
                        </a:solidFill>
                        <a:effectLst/>
                        <a:latin typeface="Calibri" panose="020F0502020204030204" pitchFamily="34" charset="0"/>
                        <a:ea typeface="MS Gothic" panose="020B0609070205080204" pitchFamily="49" charset="-128"/>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1300 – 1530</a:t>
                      </a:r>
                      <a:endParaRPr lang="en-AU" sz="1200" dirty="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935999"/>
                  </a:ext>
                </a:extLst>
              </a:tr>
              <a:tr h="1000619">
                <a:tc>
                  <a:txBody>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Arial" panose="020B0604020202020204" pitchFamily="34" charset="0"/>
                        </a:rPr>
                        <a:t>Introduction</a:t>
                      </a:r>
                      <a:endParaRPr lang="en-AU"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a:effectLst/>
                          <a:latin typeface="Calibri" panose="020F0502020204030204" pitchFamily="34" charset="0"/>
                          <a:ea typeface="Calibri" panose="020F0502020204030204" pitchFamily="34" charset="0"/>
                          <a:cs typeface="Arial" panose="020B0604020202020204" pitchFamily="34" charset="0"/>
                        </a:rPr>
                        <a:t>Background</a:t>
                      </a:r>
                      <a:endParaRPr lang="en-AU" sz="12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a:effectLst/>
                          <a:latin typeface="Calibri" panose="020F0502020204030204" pitchFamily="34" charset="0"/>
                          <a:ea typeface="Calibri" panose="020F0502020204030204" pitchFamily="34" charset="0"/>
                          <a:cs typeface="Arial" panose="020B0604020202020204" pitchFamily="34" charset="0"/>
                        </a:rPr>
                        <a:t>Overview of the information for participants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Arial" panose="020B0604020202020204" pitchFamily="34" charset="0"/>
                        </a:rPr>
                        <a:t>1300-1315</a:t>
                      </a:r>
                      <a:endParaRPr lang="en-AU"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en-AU" sz="1200" dirty="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135522"/>
                  </a:ext>
                </a:extLst>
              </a:tr>
              <a:tr h="1195075">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Code Scope</a:t>
                      </a:r>
                      <a:endParaRPr lang="en-AU"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 description</a:t>
                      </a:r>
                      <a:endParaRPr lang="en-AU"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 components and processes</a:t>
                      </a:r>
                      <a:endParaRPr lang="en-AU"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1600" dirty="0">
                          <a:effectLst/>
                          <a:latin typeface="Calibri" panose="020F0502020204030204" pitchFamily="34" charset="0"/>
                          <a:ea typeface="Calibri" panose="020F0502020204030204" pitchFamily="34" charset="0"/>
                          <a:cs typeface="Arial" panose="020B0604020202020204" pitchFamily="34" charset="0"/>
                        </a:rPr>
                        <a:t>- legislative themes </a:t>
                      </a:r>
                      <a:endParaRPr lang="en-AU" sz="1200" dirty="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1315-1430</a:t>
                      </a:r>
                      <a:endParaRPr lang="en-AU" sz="1200" dirty="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039389"/>
                  </a:ext>
                </a:extLst>
              </a:tr>
              <a:tr h="303000">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Half-time wellbeing break</a:t>
                      </a:r>
                      <a:endParaRPr lang="en-AU" sz="1200" dirty="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1430 – 1445</a:t>
                      </a:r>
                      <a:endParaRPr lang="en-AU" sz="1200" dirty="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72313"/>
                  </a:ext>
                </a:extLst>
              </a:tr>
              <a:tr h="499926">
                <a:tc>
                  <a:txBody>
                    <a:bodyPr/>
                    <a:lstStyle/>
                    <a:p>
                      <a:pPr>
                        <a:lnSpc>
                          <a:spcPct val="107000"/>
                        </a:lnSpc>
                        <a:spcBef>
                          <a:spcPts val="200"/>
                        </a:spcBef>
                      </a:pPr>
                      <a:r>
                        <a:rPr lang="en-GB" sz="1600" b="1" u="sng">
                          <a:solidFill>
                            <a:srgbClr val="70AD47"/>
                          </a:solidFill>
                          <a:effectLst/>
                          <a:latin typeface="Calibri" panose="020F0502020204030204" pitchFamily="34" charset="0"/>
                          <a:ea typeface="MS Gothic" panose="020B0609070205080204" pitchFamily="49" charset="-128"/>
                          <a:cs typeface="Arial" panose="020B0604020202020204" pitchFamily="34" charset="0"/>
                        </a:rPr>
                        <a:t>Second half </a:t>
                      </a:r>
                      <a:endParaRPr lang="en-AU" sz="1200" b="1">
                        <a:solidFill>
                          <a:srgbClr val="2F5496"/>
                        </a:solidFill>
                        <a:effectLst/>
                        <a:latin typeface="Calibri" panose="020F0502020204030204" pitchFamily="34" charset="0"/>
                        <a:ea typeface="MS Gothic" panose="020B0609070205080204" pitchFamily="49" charset="-128"/>
                        <a:cs typeface="Arial" panose="020B0604020202020204" pitchFamily="34" charset="0"/>
                      </a:endParaRPr>
                    </a:p>
                    <a:p>
                      <a:pPr>
                        <a:lnSpc>
                          <a:spcPct val="107000"/>
                        </a:lnSpc>
                        <a:spcAft>
                          <a:spcPts val="800"/>
                        </a:spcAft>
                      </a:pPr>
                      <a:r>
                        <a:rPr lang="en-GB" sz="1600" b="1">
                          <a:solidFill>
                            <a:srgbClr val="70AD47"/>
                          </a:solidFill>
                          <a:effectLst/>
                          <a:latin typeface="Calibri" panose="020F0502020204030204" pitchFamily="34" charset="0"/>
                          <a:ea typeface="Calibri" panose="020F0502020204030204" pitchFamily="34" charset="0"/>
                          <a:cs typeface="Arial" panose="020B0604020202020204" pitchFamily="34" charset="0"/>
                        </a:rPr>
                        <a:t>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1445 -1600</a:t>
                      </a:r>
                      <a:endParaRPr lang="en-AU" sz="1200" dirty="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847399"/>
                  </a:ext>
                </a:extLst>
              </a:tr>
              <a:tr h="1030031">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Code Details</a:t>
                      </a:r>
                      <a:endParaRPr lang="en-AU"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GB" sz="16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Relevant Regulatory obligations and best practice Pt 1 </a:t>
                      </a:r>
                      <a:endParaRPr lang="en-AU" sz="1600" kern="12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1445 – 1530</a:t>
                      </a:r>
                      <a:endParaRPr lang="en-AU" sz="1200" dirty="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232521"/>
                  </a:ext>
                </a:extLst>
              </a:tr>
              <a:tr h="1019815">
                <a:tc>
                  <a:txBody>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Arial" panose="020B0604020202020204" pitchFamily="34" charset="0"/>
                        </a:rPr>
                        <a:t>Code Details</a:t>
                      </a:r>
                      <a:endParaRPr lang="en-AU" sz="120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Calibri" panose="020F0502020204030204" pitchFamily="34" charset="0"/>
                        <a:buChar char="-"/>
                      </a:pPr>
                      <a:r>
                        <a:rPr lang="en-GB" sz="1600">
                          <a:effectLst/>
                          <a:latin typeface="Calibri" panose="020F0502020204030204" pitchFamily="34" charset="0"/>
                          <a:ea typeface="Calibri" panose="020F0502020204030204" pitchFamily="34" charset="0"/>
                          <a:cs typeface="Arial" panose="020B0604020202020204" pitchFamily="34" charset="0"/>
                        </a:rPr>
                        <a:t>Relevant Regulatory obligations and best practice Pt 2</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1530 -1600</a:t>
                      </a:r>
                      <a:endParaRPr lang="en-AU"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en-AU"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en-AU" sz="1200" dirty="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5347647"/>
                  </a:ext>
                </a:extLst>
              </a:tr>
              <a:tr h="244296">
                <a:tc>
                  <a:txBody>
                    <a:bodyPr/>
                    <a:lstStyle/>
                    <a:p>
                      <a:pPr>
                        <a:lnSpc>
                          <a:spcPct val="107000"/>
                        </a:lnSpc>
                        <a:spcAft>
                          <a:spcPts val="800"/>
                        </a:spcAft>
                      </a:pPr>
                      <a:r>
                        <a:rPr lang="en-GB" sz="1600">
                          <a:effectLst/>
                          <a:latin typeface="Calibri" panose="020F0502020204030204" pitchFamily="34" charset="0"/>
                          <a:ea typeface="Calibri" panose="020F0502020204030204" pitchFamily="34" charset="0"/>
                          <a:cs typeface="Arial" panose="020B0604020202020204" pitchFamily="34" charset="0"/>
                        </a:rPr>
                        <a:t>Close </a:t>
                      </a:r>
                      <a:endParaRPr lang="en-AU" sz="120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GB" sz="1600" dirty="0">
                          <a:effectLst/>
                          <a:latin typeface="Calibri" panose="020F0502020204030204" pitchFamily="34" charset="0"/>
                          <a:ea typeface="Calibri" panose="020F0502020204030204" pitchFamily="34" charset="0"/>
                          <a:cs typeface="Arial" panose="020B0604020202020204" pitchFamily="34" charset="0"/>
                        </a:rPr>
                        <a:t>1600</a:t>
                      </a:r>
                      <a:endParaRPr lang="en-AU" sz="1200" dirty="0">
                        <a:effectLst/>
                        <a:latin typeface="Calibri" panose="020F0502020204030204" pitchFamily="34" charset="0"/>
                        <a:ea typeface="Calibri" panose="020F0502020204030204" pitchFamily="34" charset="0"/>
                        <a:cs typeface="Arial" panose="020B0604020202020204" pitchFamily="34" charset="0"/>
                      </a:endParaRPr>
                    </a:p>
                  </a:txBody>
                  <a:tcPr marL="75793" marR="75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712011"/>
                  </a:ext>
                </a:extLst>
              </a:tr>
            </a:tbl>
          </a:graphicData>
        </a:graphic>
      </p:graphicFrame>
    </p:spTree>
    <p:extLst>
      <p:ext uri="{BB962C8B-B14F-4D97-AF65-F5344CB8AC3E}">
        <p14:creationId xmlns:p14="http://schemas.microsoft.com/office/powerpoint/2010/main" val="3952369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F2F2527-FF38-0E04-6434-F6CC6205D6A7}"/>
              </a:ext>
            </a:extLst>
          </p:cNvPr>
          <p:cNvSpPr>
            <a:spLocks noGrp="1"/>
          </p:cNvSpPr>
          <p:nvPr>
            <p:ph type="sldNum" sz="quarter" idx="12"/>
          </p:nvPr>
        </p:nvSpPr>
        <p:spPr/>
        <p:txBody>
          <a:bodyPr/>
          <a:lstStyle/>
          <a:p>
            <a:fld id="{41B496C2-AD0A-47B1-87B8-8823CEABB737}" type="slidenum">
              <a:rPr lang="en-AU" smtClean="0"/>
              <a:t>30</a:t>
            </a:fld>
            <a:endParaRPr lang="en-AU"/>
          </a:p>
        </p:txBody>
      </p:sp>
      <p:graphicFrame>
        <p:nvGraphicFramePr>
          <p:cNvPr id="8" name="Table 7">
            <a:extLst>
              <a:ext uri="{FF2B5EF4-FFF2-40B4-BE49-F238E27FC236}">
                <a16:creationId xmlns:a16="http://schemas.microsoft.com/office/drawing/2014/main" id="{0B92695F-A246-465B-F322-98DB6796F489}"/>
              </a:ext>
            </a:extLst>
          </p:cNvPr>
          <p:cNvGraphicFramePr>
            <a:graphicFrameLocks noGrp="1"/>
          </p:cNvGraphicFramePr>
          <p:nvPr>
            <p:extLst>
              <p:ext uri="{D42A27DB-BD31-4B8C-83A1-F6EECF244321}">
                <p14:modId xmlns:p14="http://schemas.microsoft.com/office/powerpoint/2010/main" val="55334412"/>
              </p:ext>
            </p:extLst>
          </p:nvPr>
        </p:nvGraphicFramePr>
        <p:xfrm>
          <a:off x="284671" y="2115879"/>
          <a:ext cx="8574658" cy="4605595"/>
        </p:xfrm>
        <a:graphic>
          <a:graphicData uri="http://schemas.openxmlformats.org/drawingml/2006/table">
            <a:tbl>
              <a:tblPr firstRow="1" firstCol="1" bandRow="1">
                <a:tableStyleId>{5940675A-B579-460E-94D1-54222C63F5DA}</a:tableStyleId>
              </a:tblPr>
              <a:tblGrid>
                <a:gridCol w="4287329">
                  <a:extLst>
                    <a:ext uri="{9D8B030D-6E8A-4147-A177-3AD203B41FA5}">
                      <a16:colId xmlns:a16="http://schemas.microsoft.com/office/drawing/2014/main" val="1557978786"/>
                    </a:ext>
                  </a:extLst>
                </a:gridCol>
                <a:gridCol w="4287329">
                  <a:extLst>
                    <a:ext uri="{9D8B030D-6E8A-4147-A177-3AD203B41FA5}">
                      <a16:colId xmlns:a16="http://schemas.microsoft.com/office/drawing/2014/main" val="366397624"/>
                    </a:ext>
                  </a:extLst>
                </a:gridCol>
              </a:tblGrid>
              <a:tr h="4605595">
                <a:tc>
                  <a:txBody>
                    <a:bodyPr/>
                    <a:lstStyle/>
                    <a:p>
                      <a:pPr>
                        <a:lnSpc>
                          <a:spcPct val="107000"/>
                        </a:lnSpc>
                        <a:spcAft>
                          <a:spcPts val="800"/>
                        </a:spcAft>
                      </a:pPr>
                      <a:r>
                        <a:rPr lang="en-AU" sz="1200" b="1" kern="100" dirty="0">
                          <a:effectLst/>
                        </a:rPr>
                        <a:t>Approval for facilities storing greater than 50,000kg (triggering major hazard facilities approvals):</a:t>
                      </a:r>
                    </a:p>
                    <a:p>
                      <a:pPr>
                        <a:lnSpc>
                          <a:spcPct val="107000"/>
                        </a:lnSpc>
                        <a:spcAft>
                          <a:spcPts val="800"/>
                        </a:spcAft>
                      </a:pPr>
                      <a:r>
                        <a:rPr lang="en-AU" sz="1200" i="1" kern="100" dirty="0">
                          <a:effectLst/>
                        </a:rPr>
                        <a:t>Some of the main thresholds for hydrogen production and refuelling facility regulation are based on volume thresholds. For example, a major hazard facility applies to facilities with capacity greater than 50,000kg with notification required at 10% of the threshold (5,000kg).</a:t>
                      </a:r>
                    </a:p>
                    <a:p>
                      <a:pPr>
                        <a:lnSpc>
                          <a:spcPct val="107000"/>
                        </a:lnSpc>
                        <a:spcAft>
                          <a:spcPts val="800"/>
                        </a:spcAft>
                      </a:pPr>
                      <a:r>
                        <a:rPr lang="en-AU" sz="1200" i="1" kern="100" dirty="0">
                          <a:effectLst/>
                        </a:rPr>
                        <a:t>How do these volume thresholds relate to projects you are aware?</a:t>
                      </a:r>
                    </a:p>
                  </a:txBody>
                  <a:tcPr marL="38527" marR="38527" marT="0" marB="0"/>
                </a:tc>
                <a:tc>
                  <a:txBody>
                    <a:bodyPr/>
                    <a:lstStyle/>
                    <a:p>
                      <a:pPr>
                        <a:lnSpc>
                          <a:spcPct val="107000"/>
                        </a:lnSpc>
                        <a:spcAft>
                          <a:spcPts val="800"/>
                        </a:spcAft>
                      </a:pPr>
                      <a:r>
                        <a:rPr lang="en-AU" sz="600" kern="100" dirty="0">
                          <a:effectLst/>
                        </a:rPr>
                        <a:t> </a:t>
                      </a:r>
                      <a:r>
                        <a:rPr lang="en-AU" sz="1200" b="1" kern="100" dirty="0">
                          <a:effectLst/>
                        </a:rPr>
                        <a:t>Best Practice</a:t>
                      </a:r>
                    </a:p>
                    <a:p>
                      <a:pPr marL="171450" lvl="0" indent="-171450">
                        <a:buFont typeface="Arial" panose="020B0604020202020204" pitchFamily="34" charset="0"/>
                        <a:buChar cha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Laws and regulations from other jurisdictions</a:t>
                      </a:r>
                      <a:endParaRPr lang="en-US"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Technical work undertaken by publicly funded research institutions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Case studies and examples of industry proponent developed ‘safety cases’ or ‘precedential novel regulatory approvals’.</a:t>
                      </a:r>
                      <a:endParaRPr lang="en-US"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 broader range of industry standards bodies</a:t>
                      </a:r>
                    </a:p>
                    <a:p>
                      <a:pPr>
                        <a:lnSpc>
                          <a:spcPct val="107000"/>
                        </a:lnSpc>
                        <a:spcAft>
                          <a:spcPts val="800"/>
                        </a:spcAft>
                      </a:pPr>
                      <a:endParaRPr lang="en-AU" sz="600" i="0" kern="100" dirty="0">
                        <a:effectLst/>
                      </a:endParaRPr>
                    </a:p>
                    <a:p>
                      <a:pPr>
                        <a:lnSpc>
                          <a:spcPct val="107000"/>
                        </a:lnSpc>
                        <a:spcAft>
                          <a:spcPts val="800"/>
                        </a:spcAft>
                      </a:pPr>
                      <a:endParaRPr lang="en-AU" sz="600" i="0" kern="100" dirty="0">
                        <a:effectLst/>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tc>
                <a:extLst>
                  <a:ext uri="{0D108BD9-81ED-4DB2-BD59-A6C34878D82A}">
                    <a16:rowId xmlns:a16="http://schemas.microsoft.com/office/drawing/2014/main" val="2626304983"/>
                  </a:ext>
                </a:extLst>
              </a:tr>
            </a:tbl>
          </a:graphicData>
        </a:graphic>
      </p:graphicFrame>
      <p:graphicFrame>
        <p:nvGraphicFramePr>
          <p:cNvPr id="10" name="Table 9">
            <a:extLst>
              <a:ext uri="{FF2B5EF4-FFF2-40B4-BE49-F238E27FC236}">
                <a16:creationId xmlns:a16="http://schemas.microsoft.com/office/drawing/2014/main" id="{C82720CE-92BB-95B8-17F7-D99307FF6B77}"/>
              </a:ext>
            </a:extLst>
          </p:cNvPr>
          <p:cNvGraphicFramePr>
            <a:graphicFrameLocks noGrp="1"/>
          </p:cNvGraphicFramePr>
          <p:nvPr>
            <p:extLst>
              <p:ext uri="{D42A27DB-BD31-4B8C-83A1-F6EECF244321}">
                <p14:modId xmlns:p14="http://schemas.microsoft.com/office/powerpoint/2010/main" val="3396201391"/>
              </p:ext>
            </p:extLst>
          </p:nvPr>
        </p:nvGraphicFramePr>
        <p:xfrm>
          <a:off x="284671" y="562114"/>
          <a:ext cx="8574658" cy="1361313"/>
        </p:xfrm>
        <a:graphic>
          <a:graphicData uri="http://schemas.openxmlformats.org/drawingml/2006/table">
            <a:tbl>
              <a:tblPr firstRow="1" firstCol="1" bandRow="1"/>
              <a:tblGrid>
                <a:gridCol w="4287329">
                  <a:extLst>
                    <a:ext uri="{9D8B030D-6E8A-4147-A177-3AD203B41FA5}">
                      <a16:colId xmlns:a16="http://schemas.microsoft.com/office/drawing/2014/main" val="1941919888"/>
                    </a:ext>
                  </a:extLst>
                </a:gridCol>
                <a:gridCol w="4287329">
                  <a:extLst>
                    <a:ext uri="{9D8B030D-6E8A-4147-A177-3AD203B41FA5}">
                      <a16:colId xmlns:a16="http://schemas.microsoft.com/office/drawing/2014/main" val="777632531"/>
                    </a:ext>
                  </a:extLst>
                </a:gridCol>
              </a:tblGrid>
              <a:tr h="0">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Relevant regulatory obligations</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the regulatory obligations relevant to hydrogen projects of which you are aware? </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was unique or different about applying this obligation to a hydrogen project compared to another project?</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your experiences, challenges or lessons learned applying this obligation to your hydrogen activities?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Best practice</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standards have you identified as relevant to complying with hydrogen regulatory obligations?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Have you relied on evidence other than recognised standards to demonstrate risk assessment processes or mitigation measures?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Do you have safety cases, processes that you have developed that you can share in this instance?</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98504"/>
                  </a:ext>
                </a:extLst>
              </a:tr>
            </a:tbl>
          </a:graphicData>
        </a:graphic>
      </p:graphicFrame>
      <p:sp>
        <p:nvSpPr>
          <p:cNvPr id="15" name="TextBox 14">
            <a:extLst>
              <a:ext uri="{FF2B5EF4-FFF2-40B4-BE49-F238E27FC236}">
                <a16:creationId xmlns:a16="http://schemas.microsoft.com/office/drawing/2014/main" id="{CED1AC43-C30D-BB4C-55D8-1BC0CA405C6D}"/>
              </a:ext>
            </a:extLst>
          </p:cNvPr>
          <p:cNvSpPr txBox="1"/>
          <p:nvPr/>
        </p:nvSpPr>
        <p:spPr>
          <a:xfrm>
            <a:off x="284671" y="136525"/>
            <a:ext cx="8574657"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Participant Feedback - Regulatory Obligations &amp; Best Practice: Safety</a:t>
            </a:r>
          </a:p>
        </p:txBody>
      </p:sp>
    </p:spTree>
    <p:extLst>
      <p:ext uri="{BB962C8B-B14F-4D97-AF65-F5344CB8AC3E}">
        <p14:creationId xmlns:p14="http://schemas.microsoft.com/office/powerpoint/2010/main" val="3136989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F2F2527-FF38-0E04-6434-F6CC6205D6A7}"/>
              </a:ext>
            </a:extLst>
          </p:cNvPr>
          <p:cNvSpPr>
            <a:spLocks noGrp="1"/>
          </p:cNvSpPr>
          <p:nvPr>
            <p:ph type="sldNum" sz="quarter" idx="12"/>
          </p:nvPr>
        </p:nvSpPr>
        <p:spPr/>
        <p:txBody>
          <a:bodyPr/>
          <a:lstStyle/>
          <a:p>
            <a:fld id="{41B496C2-AD0A-47B1-87B8-8823CEABB737}" type="slidenum">
              <a:rPr lang="en-AU" smtClean="0"/>
              <a:t>31</a:t>
            </a:fld>
            <a:endParaRPr lang="en-AU"/>
          </a:p>
        </p:txBody>
      </p:sp>
      <p:graphicFrame>
        <p:nvGraphicFramePr>
          <p:cNvPr id="8" name="Table 7">
            <a:extLst>
              <a:ext uri="{FF2B5EF4-FFF2-40B4-BE49-F238E27FC236}">
                <a16:creationId xmlns:a16="http://schemas.microsoft.com/office/drawing/2014/main" id="{0B92695F-A246-465B-F322-98DB6796F489}"/>
              </a:ext>
            </a:extLst>
          </p:cNvPr>
          <p:cNvGraphicFramePr>
            <a:graphicFrameLocks noGrp="1"/>
          </p:cNvGraphicFramePr>
          <p:nvPr>
            <p:extLst>
              <p:ext uri="{D42A27DB-BD31-4B8C-83A1-F6EECF244321}">
                <p14:modId xmlns:p14="http://schemas.microsoft.com/office/powerpoint/2010/main" val="455575316"/>
              </p:ext>
            </p:extLst>
          </p:nvPr>
        </p:nvGraphicFramePr>
        <p:xfrm>
          <a:off x="284671" y="2115879"/>
          <a:ext cx="8574658" cy="4605595"/>
        </p:xfrm>
        <a:graphic>
          <a:graphicData uri="http://schemas.openxmlformats.org/drawingml/2006/table">
            <a:tbl>
              <a:tblPr firstRow="1" firstCol="1" bandRow="1">
                <a:tableStyleId>{5940675A-B579-460E-94D1-54222C63F5DA}</a:tableStyleId>
              </a:tblPr>
              <a:tblGrid>
                <a:gridCol w="4287329">
                  <a:extLst>
                    <a:ext uri="{9D8B030D-6E8A-4147-A177-3AD203B41FA5}">
                      <a16:colId xmlns:a16="http://schemas.microsoft.com/office/drawing/2014/main" val="1557978786"/>
                    </a:ext>
                  </a:extLst>
                </a:gridCol>
                <a:gridCol w="4287329">
                  <a:extLst>
                    <a:ext uri="{9D8B030D-6E8A-4147-A177-3AD203B41FA5}">
                      <a16:colId xmlns:a16="http://schemas.microsoft.com/office/drawing/2014/main" val="366397624"/>
                    </a:ext>
                  </a:extLst>
                </a:gridCol>
              </a:tblGrid>
              <a:tr h="4605595">
                <a:tc>
                  <a:txBody>
                    <a:bodyPr/>
                    <a:lstStyle/>
                    <a:p>
                      <a:pPr>
                        <a:lnSpc>
                          <a:spcPct val="107000"/>
                        </a:lnSpc>
                        <a:spcAft>
                          <a:spcPts val="800"/>
                        </a:spcAft>
                      </a:pPr>
                      <a:r>
                        <a:rPr lang="en-AU" sz="1200" b="1" kern="100" dirty="0">
                          <a:effectLst/>
                        </a:rPr>
                        <a:t>Approval for facilities storing less than 50,000kg</a:t>
                      </a:r>
                    </a:p>
                    <a:p>
                      <a:pPr>
                        <a:lnSpc>
                          <a:spcPct val="107000"/>
                        </a:lnSpc>
                        <a:spcAft>
                          <a:spcPts val="800"/>
                        </a:spcAft>
                      </a:pPr>
                      <a:r>
                        <a:rPr lang="en-AU" sz="1200" b="1" kern="100" dirty="0">
                          <a:effectLst/>
                        </a:rPr>
                        <a:t>(e.g. triggering WHS notification and potential MHF determination at the 10% threshold):</a:t>
                      </a:r>
                    </a:p>
                    <a:p>
                      <a:pPr>
                        <a:lnSpc>
                          <a:spcPct val="107000"/>
                        </a:lnSpc>
                        <a:spcAft>
                          <a:spcPts val="800"/>
                        </a:spcAft>
                      </a:pPr>
                      <a:r>
                        <a:rPr lang="en-AU" sz="1200" i="0" kern="100" dirty="0">
                          <a:effectLst/>
                        </a:rPr>
                        <a:t>Are you aware of any upfront approvals for projects under 50,000kg storage capacity?</a:t>
                      </a:r>
                    </a:p>
                    <a:p>
                      <a:pPr>
                        <a:lnSpc>
                          <a:spcPct val="107000"/>
                        </a:lnSpc>
                        <a:spcAft>
                          <a:spcPts val="800"/>
                        </a:spcAft>
                      </a:pPr>
                      <a:r>
                        <a:rPr lang="en-AU" sz="1200" i="0" kern="100" dirty="0">
                          <a:effectLst/>
                        </a:rPr>
                        <a:t>What are your thoughts of the safety risks of the existing legislative volume thresholds? For example, are these thresholds appropriate for the emerging hydrogen industry with refuelling stations or other storage close to sensitive areas?</a:t>
                      </a: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tc>
                <a:tc>
                  <a:txBody>
                    <a:bodyPr/>
                    <a:lstStyle/>
                    <a:p>
                      <a:pPr>
                        <a:lnSpc>
                          <a:spcPct val="107000"/>
                        </a:lnSpc>
                        <a:spcAft>
                          <a:spcPts val="800"/>
                        </a:spcAft>
                      </a:pPr>
                      <a:r>
                        <a:rPr lang="en-AU" sz="600" kern="100" dirty="0">
                          <a:effectLst/>
                        </a:rPr>
                        <a:t> </a:t>
                      </a:r>
                      <a:r>
                        <a:rPr lang="en-AU" sz="1200" b="1" kern="100" dirty="0">
                          <a:effectLst/>
                        </a:rPr>
                        <a:t>Best Practice</a:t>
                      </a:r>
                    </a:p>
                    <a:p>
                      <a:pPr marL="171450" lvl="0" indent="-171450">
                        <a:buFont typeface="Arial" panose="020B0604020202020204" pitchFamily="34" charset="0"/>
                        <a:buChar cha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Laws and regulations from other jurisdictions</a:t>
                      </a:r>
                      <a:endParaRPr lang="en-US"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Technical work undertaken by publicly funded research institutions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Case studies and examples of industry proponent developed ‘safety cases’ or ‘precedential novel regulatory approvals’.</a:t>
                      </a:r>
                      <a:endParaRPr lang="en-US"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 broader range of industry standards bodies</a:t>
                      </a:r>
                      <a:endParaRPr lang="en-US"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tc>
                <a:extLst>
                  <a:ext uri="{0D108BD9-81ED-4DB2-BD59-A6C34878D82A}">
                    <a16:rowId xmlns:a16="http://schemas.microsoft.com/office/drawing/2014/main" val="2626304983"/>
                  </a:ext>
                </a:extLst>
              </a:tr>
            </a:tbl>
          </a:graphicData>
        </a:graphic>
      </p:graphicFrame>
      <p:graphicFrame>
        <p:nvGraphicFramePr>
          <p:cNvPr id="10" name="Table 9">
            <a:extLst>
              <a:ext uri="{FF2B5EF4-FFF2-40B4-BE49-F238E27FC236}">
                <a16:creationId xmlns:a16="http://schemas.microsoft.com/office/drawing/2014/main" id="{C82720CE-92BB-95B8-17F7-D99307FF6B77}"/>
              </a:ext>
            </a:extLst>
          </p:cNvPr>
          <p:cNvGraphicFramePr>
            <a:graphicFrameLocks noGrp="1"/>
          </p:cNvGraphicFramePr>
          <p:nvPr/>
        </p:nvGraphicFramePr>
        <p:xfrm>
          <a:off x="284671" y="562114"/>
          <a:ext cx="8574658" cy="1361313"/>
        </p:xfrm>
        <a:graphic>
          <a:graphicData uri="http://schemas.openxmlformats.org/drawingml/2006/table">
            <a:tbl>
              <a:tblPr firstRow="1" firstCol="1" bandRow="1"/>
              <a:tblGrid>
                <a:gridCol w="4287329">
                  <a:extLst>
                    <a:ext uri="{9D8B030D-6E8A-4147-A177-3AD203B41FA5}">
                      <a16:colId xmlns:a16="http://schemas.microsoft.com/office/drawing/2014/main" val="1941919888"/>
                    </a:ext>
                  </a:extLst>
                </a:gridCol>
                <a:gridCol w="4287329">
                  <a:extLst>
                    <a:ext uri="{9D8B030D-6E8A-4147-A177-3AD203B41FA5}">
                      <a16:colId xmlns:a16="http://schemas.microsoft.com/office/drawing/2014/main" val="777632531"/>
                    </a:ext>
                  </a:extLst>
                </a:gridCol>
              </a:tblGrid>
              <a:tr h="0">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Relevant regulatory obligations</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the regulatory obligations relevant to hydrogen projects of which you are aware? </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was unique or different about applying this obligation to a hydrogen project compared to another project?</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your experiences, challenges or lessons learned applying this obligation to your hydrogen activities?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Best practice</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standards have you identified as relevant to complying with hydrogen regulatory obligations?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Have you relied on evidence other than recognised standards to demonstrate risk assessment processes or mitigation measures?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Do you have safety cases, processes that you have developed that you can share in this instance?</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98504"/>
                  </a:ext>
                </a:extLst>
              </a:tr>
            </a:tbl>
          </a:graphicData>
        </a:graphic>
      </p:graphicFrame>
      <p:sp>
        <p:nvSpPr>
          <p:cNvPr id="15" name="TextBox 14">
            <a:extLst>
              <a:ext uri="{FF2B5EF4-FFF2-40B4-BE49-F238E27FC236}">
                <a16:creationId xmlns:a16="http://schemas.microsoft.com/office/drawing/2014/main" id="{CED1AC43-C30D-BB4C-55D8-1BC0CA405C6D}"/>
              </a:ext>
            </a:extLst>
          </p:cNvPr>
          <p:cNvSpPr txBox="1"/>
          <p:nvPr/>
        </p:nvSpPr>
        <p:spPr>
          <a:xfrm>
            <a:off x="284671" y="136525"/>
            <a:ext cx="8574657"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Participant Feedback - Regulatory Obligations &amp; Best Practice: Safety</a:t>
            </a:r>
          </a:p>
        </p:txBody>
      </p:sp>
    </p:spTree>
    <p:extLst>
      <p:ext uri="{BB962C8B-B14F-4D97-AF65-F5344CB8AC3E}">
        <p14:creationId xmlns:p14="http://schemas.microsoft.com/office/powerpoint/2010/main" val="2054766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F2F2527-FF38-0E04-6434-F6CC6205D6A7}"/>
              </a:ext>
            </a:extLst>
          </p:cNvPr>
          <p:cNvSpPr>
            <a:spLocks noGrp="1"/>
          </p:cNvSpPr>
          <p:nvPr>
            <p:ph type="sldNum" sz="quarter" idx="12"/>
          </p:nvPr>
        </p:nvSpPr>
        <p:spPr/>
        <p:txBody>
          <a:bodyPr/>
          <a:lstStyle/>
          <a:p>
            <a:fld id="{41B496C2-AD0A-47B1-87B8-8823CEABB737}" type="slidenum">
              <a:rPr lang="en-AU" smtClean="0"/>
              <a:t>32</a:t>
            </a:fld>
            <a:endParaRPr lang="en-AU"/>
          </a:p>
        </p:txBody>
      </p:sp>
      <p:graphicFrame>
        <p:nvGraphicFramePr>
          <p:cNvPr id="8" name="Table 7">
            <a:extLst>
              <a:ext uri="{FF2B5EF4-FFF2-40B4-BE49-F238E27FC236}">
                <a16:creationId xmlns:a16="http://schemas.microsoft.com/office/drawing/2014/main" id="{0B92695F-A246-465B-F322-98DB6796F489}"/>
              </a:ext>
            </a:extLst>
          </p:cNvPr>
          <p:cNvGraphicFramePr>
            <a:graphicFrameLocks noGrp="1"/>
          </p:cNvGraphicFramePr>
          <p:nvPr>
            <p:extLst>
              <p:ext uri="{D42A27DB-BD31-4B8C-83A1-F6EECF244321}">
                <p14:modId xmlns:p14="http://schemas.microsoft.com/office/powerpoint/2010/main" val="122507857"/>
              </p:ext>
            </p:extLst>
          </p:nvPr>
        </p:nvGraphicFramePr>
        <p:xfrm>
          <a:off x="284671" y="2200940"/>
          <a:ext cx="8574658" cy="4554728"/>
        </p:xfrm>
        <a:graphic>
          <a:graphicData uri="http://schemas.openxmlformats.org/drawingml/2006/table">
            <a:tbl>
              <a:tblPr firstRow="1" firstCol="1" bandRow="1">
                <a:tableStyleId>{5940675A-B579-460E-94D1-54222C63F5DA}</a:tableStyleId>
              </a:tblPr>
              <a:tblGrid>
                <a:gridCol w="4287329">
                  <a:extLst>
                    <a:ext uri="{9D8B030D-6E8A-4147-A177-3AD203B41FA5}">
                      <a16:colId xmlns:a16="http://schemas.microsoft.com/office/drawing/2014/main" val="1557978786"/>
                    </a:ext>
                  </a:extLst>
                </a:gridCol>
                <a:gridCol w="4287329">
                  <a:extLst>
                    <a:ext uri="{9D8B030D-6E8A-4147-A177-3AD203B41FA5}">
                      <a16:colId xmlns:a16="http://schemas.microsoft.com/office/drawing/2014/main" val="366397624"/>
                    </a:ext>
                  </a:extLst>
                </a:gridCol>
              </a:tblGrid>
              <a:tr h="4520534">
                <a:tc>
                  <a:txBody>
                    <a:bodyPr/>
                    <a:lstStyle/>
                    <a:p>
                      <a:pPr>
                        <a:lnSpc>
                          <a:spcPct val="107000"/>
                        </a:lnSpc>
                        <a:spcAft>
                          <a:spcPts val="800"/>
                        </a:spcAft>
                      </a:pPr>
                      <a:r>
                        <a:rPr lang="en-AU" sz="1200" b="1" kern="100" dirty="0">
                          <a:effectLst/>
                        </a:rPr>
                        <a:t>Pipeline Safety Regulation</a:t>
                      </a:r>
                    </a:p>
                    <a:p>
                      <a:pPr>
                        <a:lnSpc>
                          <a:spcPct val="107000"/>
                        </a:lnSpc>
                        <a:spcAft>
                          <a:spcPts val="800"/>
                        </a:spcAft>
                      </a:pPr>
                      <a:r>
                        <a:rPr lang="en-AU" sz="1200" kern="1200">
                          <a:solidFill>
                            <a:schemeClr val="tx1"/>
                          </a:solidFill>
                          <a:effectLst/>
                          <a:latin typeface="+mn-lt"/>
                          <a:ea typeface="+mn-ea"/>
                          <a:cs typeface="+mn-cs"/>
                        </a:rPr>
                        <a:t>For example: Licence to operate or construct a hydrogen pipeline, Risk assessments, safety case or other safety documentation supporting production facility approvals (where connected to a pipeline establishes connection with production facility regulation), General pipeline safety obligations that are not clear for hydrogen. Distribution or transmission licence</a:t>
                      </a:r>
                      <a:endParaRPr lang="en-AU" sz="1200" kern="1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tc>
                <a:tc>
                  <a:txBody>
                    <a:bodyPr/>
                    <a:lstStyle/>
                    <a:p>
                      <a:pPr>
                        <a:lnSpc>
                          <a:spcPct val="107000"/>
                        </a:lnSpc>
                        <a:spcAft>
                          <a:spcPts val="800"/>
                        </a:spcAft>
                      </a:pPr>
                      <a:r>
                        <a:rPr lang="en-AU" sz="600" kern="100" dirty="0">
                          <a:effectLst/>
                        </a:rPr>
                        <a:t> </a:t>
                      </a:r>
                      <a:r>
                        <a:rPr lang="en-AU" sz="1200" b="1" kern="100" dirty="0">
                          <a:effectLst/>
                        </a:rPr>
                        <a:t>Best Practice</a:t>
                      </a:r>
                    </a:p>
                    <a:p>
                      <a:pPr marL="171450" lvl="0" indent="-171450">
                        <a:buFont typeface="Arial" panose="020B0604020202020204" pitchFamily="34" charset="0"/>
                        <a:buChar cha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Laws and regulations from other jurisdictions</a:t>
                      </a:r>
                      <a:endParaRPr lang="en-US"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Technical work undertaken by publicly funded research institutions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Case studies and examples of industry proponent developed ‘safety cases’ or ‘precedential novel regulatory approvals’.</a:t>
                      </a:r>
                      <a:endParaRPr lang="en-US"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 broader range of industry standards bodies</a:t>
                      </a:r>
                      <a:endParaRPr lang="en-US"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tc>
                <a:extLst>
                  <a:ext uri="{0D108BD9-81ED-4DB2-BD59-A6C34878D82A}">
                    <a16:rowId xmlns:a16="http://schemas.microsoft.com/office/drawing/2014/main" val="2626304983"/>
                  </a:ext>
                </a:extLst>
              </a:tr>
            </a:tbl>
          </a:graphicData>
        </a:graphic>
      </p:graphicFrame>
      <p:graphicFrame>
        <p:nvGraphicFramePr>
          <p:cNvPr id="10" name="Table 9">
            <a:extLst>
              <a:ext uri="{FF2B5EF4-FFF2-40B4-BE49-F238E27FC236}">
                <a16:creationId xmlns:a16="http://schemas.microsoft.com/office/drawing/2014/main" id="{C82720CE-92BB-95B8-17F7-D99307FF6B77}"/>
              </a:ext>
            </a:extLst>
          </p:cNvPr>
          <p:cNvGraphicFramePr>
            <a:graphicFrameLocks noGrp="1"/>
          </p:cNvGraphicFramePr>
          <p:nvPr/>
        </p:nvGraphicFramePr>
        <p:xfrm>
          <a:off x="284671" y="562114"/>
          <a:ext cx="8574658" cy="1361313"/>
        </p:xfrm>
        <a:graphic>
          <a:graphicData uri="http://schemas.openxmlformats.org/drawingml/2006/table">
            <a:tbl>
              <a:tblPr firstRow="1" firstCol="1" bandRow="1"/>
              <a:tblGrid>
                <a:gridCol w="4287329">
                  <a:extLst>
                    <a:ext uri="{9D8B030D-6E8A-4147-A177-3AD203B41FA5}">
                      <a16:colId xmlns:a16="http://schemas.microsoft.com/office/drawing/2014/main" val="1941919888"/>
                    </a:ext>
                  </a:extLst>
                </a:gridCol>
                <a:gridCol w="4287329">
                  <a:extLst>
                    <a:ext uri="{9D8B030D-6E8A-4147-A177-3AD203B41FA5}">
                      <a16:colId xmlns:a16="http://schemas.microsoft.com/office/drawing/2014/main" val="777632531"/>
                    </a:ext>
                  </a:extLst>
                </a:gridCol>
              </a:tblGrid>
              <a:tr h="0">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Relevant regulatory obligations</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the regulatory obligations relevant to hydrogen projects of which you are aware? </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was unique or different about applying this obligation to a hydrogen project compared to another project?</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your experiences, challenges or lessons learned applying this obligation to your hydrogen activities?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Best practice</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standards have you identified as relevant to complying with hydrogen regulatory obligations?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Have you relied on evidence other than recognised standards to demonstrate risk assessment processes or mitigation measures?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Do you have safety cases, processes that you have developed that you can share in this instance?</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98504"/>
                  </a:ext>
                </a:extLst>
              </a:tr>
            </a:tbl>
          </a:graphicData>
        </a:graphic>
      </p:graphicFrame>
      <p:sp>
        <p:nvSpPr>
          <p:cNvPr id="15" name="TextBox 14">
            <a:extLst>
              <a:ext uri="{FF2B5EF4-FFF2-40B4-BE49-F238E27FC236}">
                <a16:creationId xmlns:a16="http://schemas.microsoft.com/office/drawing/2014/main" id="{CED1AC43-C30D-BB4C-55D8-1BC0CA405C6D}"/>
              </a:ext>
            </a:extLst>
          </p:cNvPr>
          <p:cNvSpPr txBox="1"/>
          <p:nvPr/>
        </p:nvSpPr>
        <p:spPr>
          <a:xfrm>
            <a:off x="284671" y="136525"/>
            <a:ext cx="8574657"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0" i="0" u="none" strike="noStrike" cap="none" normalizeH="0" baseline="0" dirty="0">
                <a:ln>
                  <a:noFill/>
                </a:ln>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rPr>
              <a:t>Participant Feedback- Regulatory Obligations &amp; Best Practice: Safety - Pipelines</a:t>
            </a:r>
          </a:p>
        </p:txBody>
      </p:sp>
    </p:spTree>
    <p:extLst>
      <p:ext uri="{BB962C8B-B14F-4D97-AF65-F5344CB8AC3E}">
        <p14:creationId xmlns:p14="http://schemas.microsoft.com/office/powerpoint/2010/main" val="2520228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F2F2527-FF38-0E04-6434-F6CC6205D6A7}"/>
              </a:ext>
            </a:extLst>
          </p:cNvPr>
          <p:cNvSpPr>
            <a:spLocks noGrp="1"/>
          </p:cNvSpPr>
          <p:nvPr>
            <p:ph type="sldNum" sz="quarter" idx="12"/>
          </p:nvPr>
        </p:nvSpPr>
        <p:spPr/>
        <p:txBody>
          <a:bodyPr/>
          <a:lstStyle/>
          <a:p>
            <a:fld id="{41B496C2-AD0A-47B1-87B8-8823CEABB737}" type="slidenum">
              <a:rPr lang="en-AU" smtClean="0"/>
              <a:t>33</a:t>
            </a:fld>
            <a:endParaRPr lang="en-AU"/>
          </a:p>
        </p:txBody>
      </p:sp>
      <p:graphicFrame>
        <p:nvGraphicFramePr>
          <p:cNvPr id="8" name="Table 7">
            <a:extLst>
              <a:ext uri="{FF2B5EF4-FFF2-40B4-BE49-F238E27FC236}">
                <a16:creationId xmlns:a16="http://schemas.microsoft.com/office/drawing/2014/main" id="{0B92695F-A246-465B-F322-98DB6796F489}"/>
              </a:ext>
            </a:extLst>
          </p:cNvPr>
          <p:cNvGraphicFramePr>
            <a:graphicFrameLocks noGrp="1"/>
          </p:cNvGraphicFramePr>
          <p:nvPr>
            <p:extLst>
              <p:ext uri="{D42A27DB-BD31-4B8C-83A1-F6EECF244321}">
                <p14:modId xmlns:p14="http://schemas.microsoft.com/office/powerpoint/2010/main" val="1135253577"/>
              </p:ext>
            </p:extLst>
          </p:nvPr>
        </p:nvGraphicFramePr>
        <p:xfrm>
          <a:off x="284671" y="2056676"/>
          <a:ext cx="8574658" cy="4554728"/>
        </p:xfrm>
        <a:graphic>
          <a:graphicData uri="http://schemas.openxmlformats.org/drawingml/2006/table">
            <a:tbl>
              <a:tblPr firstRow="1" firstCol="1" bandRow="1">
                <a:tableStyleId>{5940675A-B579-460E-94D1-54222C63F5DA}</a:tableStyleId>
              </a:tblPr>
              <a:tblGrid>
                <a:gridCol w="4287329">
                  <a:extLst>
                    <a:ext uri="{9D8B030D-6E8A-4147-A177-3AD203B41FA5}">
                      <a16:colId xmlns:a16="http://schemas.microsoft.com/office/drawing/2014/main" val="1557978786"/>
                    </a:ext>
                  </a:extLst>
                </a:gridCol>
                <a:gridCol w="4287329">
                  <a:extLst>
                    <a:ext uri="{9D8B030D-6E8A-4147-A177-3AD203B41FA5}">
                      <a16:colId xmlns:a16="http://schemas.microsoft.com/office/drawing/2014/main" val="366397624"/>
                    </a:ext>
                  </a:extLst>
                </a:gridCol>
              </a:tblGrid>
              <a:tr h="4520534">
                <a:tc>
                  <a:txBody>
                    <a:bodyPr/>
                    <a:lstStyle/>
                    <a:p>
                      <a:pPr>
                        <a:lnSpc>
                          <a:spcPct val="107000"/>
                        </a:lnSpc>
                        <a:spcAft>
                          <a:spcPts val="800"/>
                        </a:spcAft>
                      </a:pPr>
                      <a:r>
                        <a:rPr lang="en-AU" sz="1200" b="1" kern="100" dirty="0">
                          <a:effectLst/>
                        </a:rPr>
                        <a:t>Transport of hydrogen Regulation</a:t>
                      </a:r>
                    </a:p>
                    <a:p>
                      <a:r>
                        <a:rPr lang="en-AU" sz="1200" kern="100" dirty="0">
                          <a:solidFill>
                            <a:schemeClr val="tx1"/>
                          </a:solidFill>
                          <a:effectLst/>
                          <a:latin typeface="+mn-lt"/>
                          <a:ea typeface="+mn-ea"/>
                          <a:cs typeface="+mn-cs"/>
                        </a:rPr>
                        <a:t>For example: Driver licensing, transport of dangerous goods by road or rail (compressed gas, refrigerated liquid, ammonia, methanol, fuel cell cartridges containing hydrogen in metal hydride).</a:t>
                      </a:r>
                    </a:p>
                    <a:p>
                      <a:r>
                        <a:rPr lang="en-AU" sz="1200" kern="100" dirty="0">
                          <a:solidFill>
                            <a:schemeClr val="tx1"/>
                          </a:solidFill>
                          <a:effectLst/>
                          <a:latin typeface="+mn-lt"/>
                          <a:ea typeface="+mn-ea"/>
                          <a:cs typeface="+mn-cs"/>
                        </a:rPr>
                        <a:t> </a:t>
                      </a:r>
                    </a:p>
                    <a:p>
                      <a:r>
                        <a:rPr lang="en-AU" sz="1200" kern="100" dirty="0">
                          <a:solidFill>
                            <a:schemeClr val="tx1"/>
                          </a:solidFill>
                          <a:effectLst/>
                          <a:latin typeface="+mn-lt"/>
                          <a:ea typeface="+mn-ea"/>
                          <a:cs typeface="+mn-cs"/>
                        </a:rPr>
                        <a:t>A vehicle is required to be licensed to transport dangerous goods when the vehicle is used to transport:</a:t>
                      </a:r>
                    </a:p>
                    <a:p>
                      <a:pPr marL="171450" lvl="0" indent="-171450">
                        <a:buFont typeface="Arial" panose="020B0604020202020204" pitchFamily="34" charset="0"/>
                        <a:buChar char="•"/>
                      </a:pPr>
                      <a:r>
                        <a:rPr lang="en-AU" sz="1200" kern="100" dirty="0">
                          <a:solidFill>
                            <a:schemeClr val="tx1"/>
                          </a:solidFill>
                          <a:effectLst/>
                          <a:latin typeface="+mn-lt"/>
                          <a:ea typeface="+mn-ea"/>
                          <a:cs typeface="+mn-cs"/>
                        </a:rPr>
                        <a:t>dangerous goods in a receptacle with a capacity of more than 500 litres; or</a:t>
                      </a:r>
                    </a:p>
                    <a:p>
                      <a:pPr marL="171450" lvl="0" indent="-171450">
                        <a:buFont typeface="Arial" panose="020B0604020202020204" pitchFamily="34" charset="0"/>
                        <a:buChar char="•"/>
                      </a:pPr>
                      <a:r>
                        <a:rPr lang="en-AU" sz="1200" kern="100" dirty="0">
                          <a:solidFill>
                            <a:schemeClr val="tx1"/>
                          </a:solidFill>
                          <a:effectLst/>
                          <a:latin typeface="+mn-lt"/>
                          <a:ea typeface="+mn-ea"/>
                          <a:cs typeface="+mn-cs"/>
                        </a:rPr>
                        <a:t>more than 500 kilograms of dangerous goods in a receptacle.</a:t>
                      </a: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tc>
                <a:tc>
                  <a:txBody>
                    <a:bodyPr/>
                    <a:lstStyle/>
                    <a:p>
                      <a:pPr>
                        <a:lnSpc>
                          <a:spcPct val="107000"/>
                        </a:lnSpc>
                        <a:spcAft>
                          <a:spcPts val="800"/>
                        </a:spcAft>
                      </a:pPr>
                      <a:r>
                        <a:rPr lang="en-AU" sz="600" kern="100" dirty="0">
                          <a:effectLst/>
                        </a:rPr>
                        <a:t> </a:t>
                      </a:r>
                      <a:r>
                        <a:rPr lang="en-AU" sz="1200" b="1" kern="100" dirty="0">
                          <a:effectLst/>
                        </a:rPr>
                        <a:t>Best Practice</a:t>
                      </a:r>
                    </a:p>
                    <a:p>
                      <a:pPr marL="171450" lvl="0" indent="-171450">
                        <a:buFont typeface="Arial" panose="020B0604020202020204" pitchFamily="34" charset="0"/>
                        <a:buChar cha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Laws and regulations from other jurisdictions</a:t>
                      </a:r>
                      <a:endParaRPr lang="en-US"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Technical work undertaken by publicly funded research institutions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Case studies and examples of industry proponent developed ‘safety cases’ or ‘precedential novel regulatory approvals’.</a:t>
                      </a:r>
                      <a:endParaRPr lang="en-US"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 broader range of industry standards bodies</a:t>
                      </a:r>
                      <a:endParaRPr lang="en-US"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tc>
                <a:extLst>
                  <a:ext uri="{0D108BD9-81ED-4DB2-BD59-A6C34878D82A}">
                    <a16:rowId xmlns:a16="http://schemas.microsoft.com/office/drawing/2014/main" val="2626304983"/>
                  </a:ext>
                </a:extLst>
              </a:tr>
            </a:tbl>
          </a:graphicData>
        </a:graphic>
      </p:graphicFrame>
      <p:graphicFrame>
        <p:nvGraphicFramePr>
          <p:cNvPr id="10" name="Table 9">
            <a:extLst>
              <a:ext uri="{FF2B5EF4-FFF2-40B4-BE49-F238E27FC236}">
                <a16:creationId xmlns:a16="http://schemas.microsoft.com/office/drawing/2014/main" id="{C82720CE-92BB-95B8-17F7-D99307FF6B77}"/>
              </a:ext>
            </a:extLst>
          </p:cNvPr>
          <p:cNvGraphicFramePr>
            <a:graphicFrameLocks noGrp="1"/>
          </p:cNvGraphicFramePr>
          <p:nvPr/>
        </p:nvGraphicFramePr>
        <p:xfrm>
          <a:off x="284671" y="562114"/>
          <a:ext cx="8574658" cy="1361313"/>
        </p:xfrm>
        <a:graphic>
          <a:graphicData uri="http://schemas.openxmlformats.org/drawingml/2006/table">
            <a:tbl>
              <a:tblPr firstRow="1" firstCol="1" bandRow="1"/>
              <a:tblGrid>
                <a:gridCol w="4287329">
                  <a:extLst>
                    <a:ext uri="{9D8B030D-6E8A-4147-A177-3AD203B41FA5}">
                      <a16:colId xmlns:a16="http://schemas.microsoft.com/office/drawing/2014/main" val="1941919888"/>
                    </a:ext>
                  </a:extLst>
                </a:gridCol>
                <a:gridCol w="4287329">
                  <a:extLst>
                    <a:ext uri="{9D8B030D-6E8A-4147-A177-3AD203B41FA5}">
                      <a16:colId xmlns:a16="http://schemas.microsoft.com/office/drawing/2014/main" val="777632531"/>
                    </a:ext>
                  </a:extLst>
                </a:gridCol>
              </a:tblGrid>
              <a:tr h="0">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Relevant regulatory obligations</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the regulatory obligations relevant to hydrogen projects of which you are aware? </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was unique or different about applying this obligation to a hydrogen project compared to another project?</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your experiences, challenges or lessons learned applying this obligation to your hydrogen activities?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Best practice</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standards have you identified as relevant to complying with hydrogen regulatory obligations?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Have you relied on evidence other than recognised standards to demonstrate risk assessment processes or mitigation measures?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Do you have safety cases, processes that you have developed that you can share in this instance?</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98504"/>
                  </a:ext>
                </a:extLst>
              </a:tr>
            </a:tbl>
          </a:graphicData>
        </a:graphic>
      </p:graphicFrame>
      <p:sp>
        <p:nvSpPr>
          <p:cNvPr id="15" name="TextBox 14">
            <a:extLst>
              <a:ext uri="{FF2B5EF4-FFF2-40B4-BE49-F238E27FC236}">
                <a16:creationId xmlns:a16="http://schemas.microsoft.com/office/drawing/2014/main" id="{CED1AC43-C30D-BB4C-55D8-1BC0CA405C6D}"/>
              </a:ext>
            </a:extLst>
          </p:cNvPr>
          <p:cNvSpPr txBox="1"/>
          <p:nvPr/>
        </p:nvSpPr>
        <p:spPr>
          <a:xfrm>
            <a:off x="284671" y="136525"/>
            <a:ext cx="8574657"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dirty="0">
                <a:solidFill>
                  <a:srgbClr val="2F5496"/>
                </a:solidFill>
                <a:latin typeface="Calibri Light" panose="020F0302020204030204" pitchFamily="34" charset="0"/>
                <a:ea typeface="Yu Gothic Light" panose="020B0300000000000000" pitchFamily="34" charset="-128"/>
                <a:cs typeface="Times New Roman" panose="02020603050405020304" pitchFamily="18" charset="0"/>
              </a:rPr>
              <a:t>Regulatory Obligations &amp; Best Practice: Transport of hydrogen</a:t>
            </a:r>
            <a:endParaRPr kumimoji="0" lang="en-AU" altLang="en-US" sz="1800" b="0" i="0" u="none" strike="noStrike" cap="none" normalizeH="0" baseline="0" dirty="0">
              <a:ln>
                <a:noFill/>
              </a:ln>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val="20396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F2F2527-FF38-0E04-6434-F6CC6205D6A7}"/>
              </a:ext>
            </a:extLst>
          </p:cNvPr>
          <p:cNvSpPr>
            <a:spLocks noGrp="1"/>
          </p:cNvSpPr>
          <p:nvPr>
            <p:ph type="sldNum" sz="quarter" idx="12"/>
          </p:nvPr>
        </p:nvSpPr>
        <p:spPr/>
        <p:txBody>
          <a:bodyPr/>
          <a:lstStyle/>
          <a:p>
            <a:fld id="{41B496C2-AD0A-47B1-87B8-8823CEABB737}" type="slidenum">
              <a:rPr lang="en-AU" smtClean="0"/>
              <a:t>34</a:t>
            </a:fld>
            <a:endParaRPr lang="en-AU"/>
          </a:p>
        </p:txBody>
      </p:sp>
      <p:graphicFrame>
        <p:nvGraphicFramePr>
          <p:cNvPr id="8" name="Table 7">
            <a:extLst>
              <a:ext uri="{FF2B5EF4-FFF2-40B4-BE49-F238E27FC236}">
                <a16:creationId xmlns:a16="http://schemas.microsoft.com/office/drawing/2014/main" id="{0B92695F-A246-465B-F322-98DB6796F489}"/>
              </a:ext>
            </a:extLst>
          </p:cNvPr>
          <p:cNvGraphicFramePr>
            <a:graphicFrameLocks noGrp="1"/>
          </p:cNvGraphicFramePr>
          <p:nvPr>
            <p:extLst>
              <p:ext uri="{D42A27DB-BD31-4B8C-83A1-F6EECF244321}">
                <p14:modId xmlns:p14="http://schemas.microsoft.com/office/powerpoint/2010/main" val="208737424"/>
              </p:ext>
            </p:extLst>
          </p:nvPr>
        </p:nvGraphicFramePr>
        <p:xfrm>
          <a:off x="284671" y="2056676"/>
          <a:ext cx="8574658" cy="4554728"/>
        </p:xfrm>
        <a:graphic>
          <a:graphicData uri="http://schemas.openxmlformats.org/drawingml/2006/table">
            <a:tbl>
              <a:tblPr firstRow="1" firstCol="1" bandRow="1">
                <a:tableStyleId>{5940675A-B579-460E-94D1-54222C63F5DA}</a:tableStyleId>
              </a:tblPr>
              <a:tblGrid>
                <a:gridCol w="4287329">
                  <a:extLst>
                    <a:ext uri="{9D8B030D-6E8A-4147-A177-3AD203B41FA5}">
                      <a16:colId xmlns:a16="http://schemas.microsoft.com/office/drawing/2014/main" val="1557978786"/>
                    </a:ext>
                  </a:extLst>
                </a:gridCol>
                <a:gridCol w="4287329">
                  <a:extLst>
                    <a:ext uri="{9D8B030D-6E8A-4147-A177-3AD203B41FA5}">
                      <a16:colId xmlns:a16="http://schemas.microsoft.com/office/drawing/2014/main" val="366397624"/>
                    </a:ext>
                  </a:extLst>
                </a:gridCol>
              </a:tblGrid>
              <a:tr h="4520534">
                <a:tc>
                  <a:txBody>
                    <a:bodyPr/>
                    <a:lstStyle/>
                    <a:p>
                      <a:pPr>
                        <a:lnSpc>
                          <a:spcPct val="107000"/>
                        </a:lnSpc>
                        <a:spcAft>
                          <a:spcPts val="800"/>
                        </a:spcAft>
                      </a:pPr>
                      <a:r>
                        <a:rPr lang="en-AU" sz="1200" b="1" kern="100" dirty="0">
                          <a:effectLst/>
                        </a:rPr>
                        <a:t>Environment, Planning and Building Regulation</a:t>
                      </a:r>
                    </a:p>
                    <a:p>
                      <a:pPr>
                        <a:lnSpc>
                          <a:spcPct val="107000"/>
                        </a:lnSpc>
                        <a:spcAft>
                          <a:spcPts val="800"/>
                        </a:spcAft>
                      </a:pPr>
                      <a:r>
                        <a:rPr lang="en-AU" sz="1200" kern="1200" dirty="0">
                          <a:solidFill>
                            <a:schemeClr val="tx1"/>
                          </a:solidFill>
                          <a:effectLst/>
                          <a:latin typeface="+mn-lt"/>
                          <a:ea typeface="+mn-ea"/>
                          <a:cs typeface="+mn-cs"/>
                        </a:rPr>
                        <a:t>For example: Carrying out an activity that requires an environmental licence Approvals under the Environment Protection and Biodiversity Conservation Act (EPBC Act), waste management and pollution, water supply, obtaining planning and development approval prior to commencement of works, potential approvals relevant to the National Construction Code (NCC), construction or building certificates</a:t>
                      </a:r>
                    </a:p>
                    <a:p>
                      <a:pPr>
                        <a:lnSpc>
                          <a:spcPct val="107000"/>
                        </a:lnSpc>
                        <a:spcAft>
                          <a:spcPts val="800"/>
                        </a:spcAft>
                      </a:pPr>
                      <a:endParaRPr lang="en-AU" sz="1200" kern="1200" dirty="0">
                        <a:solidFill>
                          <a:schemeClr val="tx1"/>
                        </a:solidFill>
                        <a:effectLst/>
                        <a:latin typeface="+mn-lt"/>
                        <a:ea typeface="+mn-ea"/>
                        <a:cs typeface="+mn-cs"/>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tc>
                <a:tc>
                  <a:txBody>
                    <a:bodyPr/>
                    <a:lstStyle/>
                    <a:p>
                      <a:pPr>
                        <a:lnSpc>
                          <a:spcPct val="107000"/>
                        </a:lnSpc>
                        <a:spcAft>
                          <a:spcPts val="800"/>
                        </a:spcAft>
                      </a:pPr>
                      <a:r>
                        <a:rPr lang="en-AU" sz="600" kern="100" dirty="0">
                          <a:effectLst/>
                        </a:rPr>
                        <a:t> </a:t>
                      </a:r>
                      <a:r>
                        <a:rPr lang="en-AU" sz="1200" b="1" kern="100" dirty="0">
                          <a:effectLst/>
                        </a:rPr>
                        <a:t>Best Practice</a:t>
                      </a:r>
                    </a:p>
                    <a:p>
                      <a:pPr marL="171450" lvl="0" indent="-171450">
                        <a:buFont typeface="Arial" panose="020B0604020202020204" pitchFamily="34" charset="0"/>
                        <a:buChar cha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Laws and regulations from other jurisdictions</a:t>
                      </a:r>
                      <a:endParaRPr lang="en-US"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Technical work undertaken by publicly funded research institutions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Case studies and examples of industry proponent developed ‘safety cases’ or ‘precedential novel regulatory approvals’.</a:t>
                      </a:r>
                      <a:endParaRPr lang="en-US"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 broader range of industry standards bodies</a:t>
                      </a:r>
                      <a:endParaRPr lang="en-US" sz="1200" i="1"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tc>
                <a:extLst>
                  <a:ext uri="{0D108BD9-81ED-4DB2-BD59-A6C34878D82A}">
                    <a16:rowId xmlns:a16="http://schemas.microsoft.com/office/drawing/2014/main" val="2626304983"/>
                  </a:ext>
                </a:extLst>
              </a:tr>
            </a:tbl>
          </a:graphicData>
        </a:graphic>
      </p:graphicFrame>
      <p:graphicFrame>
        <p:nvGraphicFramePr>
          <p:cNvPr id="10" name="Table 9">
            <a:extLst>
              <a:ext uri="{FF2B5EF4-FFF2-40B4-BE49-F238E27FC236}">
                <a16:creationId xmlns:a16="http://schemas.microsoft.com/office/drawing/2014/main" id="{C82720CE-92BB-95B8-17F7-D99307FF6B77}"/>
              </a:ext>
            </a:extLst>
          </p:cNvPr>
          <p:cNvGraphicFramePr>
            <a:graphicFrameLocks noGrp="1"/>
          </p:cNvGraphicFramePr>
          <p:nvPr/>
        </p:nvGraphicFramePr>
        <p:xfrm>
          <a:off x="284671" y="562114"/>
          <a:ext cx="8574658" cy="1361313"/>
        </p:xfrm>
        <a:graphic>
          <a:graphicData uri="http://schemas.openxmlformats.org/drawingml/2006/table">
            <a:tbl>
              <a:tblPr firstRow="1" firstCol="1" bandRow="1"/>
              <a:tblGrid>
                <a:gridCol w="4287329">
                  <a:extLst>
                    <a:ext uri="{9D8B030D-6E8A-4147-A177-3AD203B41FA5}">
                      <a16:colId xmlns:a16="http://schemas.microsoft.com/office/drawing/2014/main" val="1941919888"/>
                    </a:ext>
                  </a:extLst>
                </a:gridCol>
                <a:gridCol w="4287329">
                  <a:extLst>
                    <a:ext uri="{9D8B030D-6E8A-4147-A177-3AD203B41FA5}">
                      <a16:colId xmlns:a16="http://schemas.microsoft.com/office/drawing/2014/main" val="777632531"/>
                    </a:ext>
                  </a:extLst>
                </a:gridCol>
              </a:tblGrid>
              <a:tr h="0">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Relevant regulatory obligations</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the regulatory obligations relevant to hydrogen projects of which you are aware? </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was unique or different about applying this obligation to a hydrogen project compared to another project?</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your experiences, challenges or lessons learned applying this obligation to your hydrogen activities?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Best practice</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standards have you identified as relevant to complying with hydrogen regulatory obligations?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Have you relied on evidence other than recognised standards to demonstrate risk assessment processes or mitigation measures?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Do you have safety cases, processes that you have developed that you can share in this instance?</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98504"/>
                  </a:ext>
                </a:extLst>
              </a:tr>
            </a:tbl>
          </a:graphicData>
        </a:graphic>
      </p:graphicFrame>
      <p:sp>
        <p:nvSpPr>
          <p:cNvPr id="15" name="TextBox 14">
            <a:extLst>
              <a:ext uri="{FF2B5EF4-FFF2-40B4-BE49-F238E27FC236}">
                <a16:creationId xmlns:a16="http://schemas.microsoft.com/office/drawing/2014/main" id="{CED1AC43-C30D-BB4C-55D8-1BC0CA405C6D}"/>
              </a:ext>
            </a:extLst>
          </p:cNvPr>
          <p:cNvSpPr txBox="1"/>
          <p:nvPr/>
        </p:nvSpPr>
        <p:spPr>
          <a:xfrm>
            <a:off x="284671" y="136525"/>
            <a:ext cx="8574657"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dirty="0">
                <a:solidFill>
                  <a:srgbClr val="2F5496"/>
                </a:solidFill>
                <a:latin typeface="Calibri Light" panose="020F0302020204030204" pitchFamily="34" charset="0"/>
                <a:ea typeface="Yu Gothic Light" panose="020B0300000000000000" pitchFamily="34" charset="-128"/>
                <a:cs typeface="Times New Roman" panose="02020603050405020304" pitchFamily="18" charset="0"/>
              </a:rPr>
              <a:t>Regulatory Obligations &amp; Best Practice: Environment, Planning and Building</a:t>
            </a:r>
            <a:endParaRPr kumimoji="0" lang="en-AU" altLang="en-US" sz="1800" b="0" i="0" u="none" strike="noStrike" cap="none" normalizeH="0" baseline="0" dirty="0">
              <a:ln>
                <a:noFill/>
              </a:ln>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val="3401218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F2F2527-FF38-0E04-6434-F6CC6205D6A7}"/>
              </a:ext>
            </a:extLst>
          </p:cNvPr>
          <p:cNvSpPr>
            <a:spLocks noGrp="1"/>
          </p:cNvSpPr>
          <p:nvPr>
            <p:ph type="sldNum" sz="quarter" idx="12"/>
          </p:nvPr>
        </p:nvSpPr>
        <p:spPr/>
        <p:txBody>
          <a:bodyPr/>
          <a:lstStyle/>
          <a:p>
            <a:fld id="{41B496C2-AD0A-47B1-87B8-8823CEABB737}" type="slidenum">
              <a:rPr lang="en-AU" smtClean="0"/>
              <a:t>35</a:t>
            </a:fld>
            <a:endParaRPr lang="en-AU"/>
          </a:p>
        </p:txBody>
      </p:sp>
      <p:graphicFrame>
        <p:nvGraphicFramePr>
          <p:cNvPr id="8" name="Table 7">
            <a:extLst>
              <a:ext uri="{FF2B5EF4-FFF2-40B4-BE49-F238E27FC236}">
                <a16:creationId xmlns:a16="http://schemas.microsoft.com/office/drawing/2014/main" id="{0B92695F-A246-465B-F322-98DB6796F489}"/>
              </a:ext>
            </a:extLst>
          </p:cNvPr>
          <p:cNvGraphicFramePr>
            <a:graphicFrameLocks noGrp="1"/>
          </p:cNvGraphicFramePr>
          <p:nvPr>
            <p:extLst>
              <p:ext uri="{D42A27DB-BD31-4B8C-83A1-F6EECF244321}">
                <p14:modId xmlns:p14="http://schemas.microsoft.com/office/powerpoint/2010/main" val="3116187651"/>
              </p:ext>
            </p:extLst>
          </p:nvPr>
        </p:nvGraphicFramePr>
        <p:xfrm>
          <a:off x="284671" y="2056676"/>
          <a:ext cx="8574658" cy="4554728"/>
        </p:xfrm>
        <a:graphic>
          <a:graphicData uri="http://schemas.openxmlformats.org/drawingml/2006/table">
            <a:tbl>
              <a:tblPr firstRow="1" firstCol="1" bandRow="1">
                <a:tableStyleId>{5940675A-B579-460E-94D1-54222C63F5DA}</a:tableStyleId>
              </a:tblPr>
              <a:tblGrid>
                <a:gridCol w="4287329">
                  <a:extLst>
                    <a:ext uri="{9D8B030D-6E8A-4147-A177-3AD203B41FA5}">
                      <a16:colId xmlns:a16="http://schemas.microsoft.com/office/drawing/2014/main" val="1557978786"/>
                    </a:ext>
                  </a:extLst>
                </a:gridCol>
                <a:gridCol w="4287329">
                  <a:extLst>
                    <a:ext uri="{9D8B030D-6E8A-4147-A177-3AD203B41FA5}">
                      <a16:colId xmlns:a16="http://schemas.microsoft.com/office/drawing/2014/main" val="366397624"/>
                    </a:ext>
                  </a:extLst>
                </a:gridCol>
              </a:tblGrid>
              <a:tr h="4520534">
                <a:tc>
                  <a:txBody>
                    <a:bodyPr/>
                    <a:lstStyle/>
                    <a:p>
                      <a:pPr>
                        <a:lnSpc>
                          <a:spcPct val="107000"/>
                        </a:lnSpc>
                        <a:spcAft>
                          <a:spcPts val="800"/>
                        </a:spcAft>
                      </a:pPr>
                      <a:r>
                        <a:rPr lang="en-AU" sz="1200" b="1" kern="100" dirty="0">
                          <a:effectLst/>
                        </a:rPr>
                        <a:t>Other Regulations</a:t>
                      </a:r>
                    </a:p>
                    <a:p>
                      <a:pPr>
                        <a:lnSpc>
                          <a:spcPct val="107000"/>
                        </a:lnSpc>
                        <a:spcAft>
                          <a:spcPts val="800"/>
                        </a:spcAft>
                      </a:pPr>
                      <a:r>
                        <a:rPr lang="en-AU" sz="1200" b="0" kern="100" dirty="0">
                          <a:effectLst/>
                        </a:rPr>
                        <a:t>Anything else?</a:t>
                      </a: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tc>
                <a:tc>
                  <a:txBody>
                    <a:bodyPr/>
                    <a:lstStyle/>
                    <a:p>
                      <a:pPr>
                        <a:lnSpc>
                          <a:spcPct val="107000"/>
                        </a:lnSpc>
                        <a:spcAft>
                          <a:spcPts val="800"/>
                        </a:spcAft>
                      </a:pPr>
                      <a:r>
                        <a:rPr lang="en-AU" sz="600" kern="100" dirty="0">
                          <a:effectLst/>
                        </a:rPr>
                        <a:t> </a:t>
                      </a:r>
                      <a:r>
                        <a:rPr lang="en-AU" sz="1200" b="1" kern="100" dirty="0">
                          <a:effectLst/>
                        </a:rPr>
                        <a:t>Best Practice</a:t>
                      </a:r>
                    </a:p>
                    <a:p>
                      <a:pPr marL="171450" lvl="0" indent="-171450">
                        <a:buFont typeface="Arial" panose="020B0604020202020204" pitchFamily="34" charset="0"/>
                        <a:buChar cha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Laws and regulations from other jurisdictions</a:t>
                      </a:r>
                      <a:endParaRPr lang="en-US"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Technical work undertaken by publicly funded research institutions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Case studies and examples of industry proponent developed ‘safety cases’ or ‘precedential novel regulatory approvals’.</a:t>
                      </a:r>
                      <a:endParaRPr lang="en-US"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AU"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rPr>
                        <a:t>A broader range of industry standards bodies</a:t>
                      </a:r>
                      <a:endParaRPr lang="en-US" sz="1200" i="0" kern="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tc>
                <a:extLst>
                  <a:ext uri="{0D108BD9-81ED-4DB2-BD59-A6C34878D82A}">
                    <a16:rowId xmlns:a16="http://schemas.microsoft.com/office/drawing/2014/main" val="2626304983"/>
                  </a:ext>
                </a:extLst>
              </a:tr>
            </a:tbl>
          </a:graphicData>
        </a:graphic>
      </p:graphicFrame>
      <p:graphicFrame>
        <p:nvGraphicFramePr>
          <p:cNvPr id="10" name="Table 9">
            <a:extLst>
              <a:ext uri="{FF2B5EF4-FFF2-40B4-BE49-F238E27FC236}">
                <a16:creationId xmlns:a16="http://schemas.microsoft.com/office/drawing/2014/main" id="{C82720CE-92BB-95B8-17F7-D99307FF6B77}"/>
              </a:ext>
            </a:extLst>
          </p:cNvPr>
          <p:cNvGraphicFramePr>
            <a:graphicFrameLocks noGrp="1"/>
          </p:cNvGraphicFramePr>
          <p:nvPr/>
        </p:nvGraphicFramePr>
        <p:xfrm>
          <a:off x="284671" y="562114"/>
          <a:ext cx="8574658" cy="1361313"/>
        </p:xfrm>
        <a:graphic>
          <a:graphicData uri="http://schemas.openxmlformats.org/drawingml/2006/table">
            <a:tbl>
              <a:tblPr firstRow="1" firstCol="1" bandRow="1"/>
              <a:tblGrid>
                <a:gridCol w="4287329">
                  <a:extLst>
                    <a:ext uri="{9D8B030D-6E8A-4147-A177-3AD203B41FA5}">
                      <a16:colId xmlns:a16="http://schemas.microsoft.com/office/drawing/2014/main" val="1941919888"/>
                    </a:ext>
                  </a:extLst>
                </a:gridCol>
                <a:gridCol w="4287329">
                  <a:extLst>
                    <a:ext uri="{9D8B030D-6E8A-4147-A177-3AD203B41FA5}">
                      <a16:colId xmlns:a16="http://schemas.microsoft.com/office/drawing/2014/main" val="777632531"/>
                    </a:ext>
                  </a:extLst>
                </a:gridCol>
              </a:tblGrid>
              <a:tr h="0">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Relevant regulatory obligations</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the regulatory obligations relevant to hydrogen projects of which you are aware? </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was unique or different about applying this obligation to a hydrogen project compared to another project?</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are your experiences, challenges or lessons learned applying this obligation to your hydrogen activities?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Bef>
                          <a:spcPts val="200"/>
                        </a:spcBef>
                      </a:pPr>
                      <a:r>
                        <a:rPr lang="en-AU" sz="1200" b="1" kern="100" dirty="0">
                          <a:solidFill>
                            <a:srgbClr val="2F5496"/>
                          </a:solidFill>
                          <a:effectLst/>
                          <a:latin typeface="Calibri" panose="020F0502020204030204" pitchFamily="34" charset="0"/>
                          <a:ea typeface="Yu Gothic Light" panose="020B0300000000000000" pitchFamily="34" charset="-128"/>
                          <a:cs typeface="Arial" panose="020B0604020202020204" pitchFamily="34" charset="0"/>
                        </a:rPr>
                        <a:t>Best practice</a:t>
                      </a: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What standards have you identified as relevant to complying with hydrogen regulatory obligations?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Have you relied on evidence other than recognised standards to demonstrate risk assessment processes or mitigation measures?</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p>
                      <a:pPr marL="180975" lvl="0" indent="-180975">
                        <a:lnSpc>
                          <a:spcPct val="107000"/>
                        </a:lnSpc>
                        <a:spcAft>
                          <a:spcPts val="800"/>
                        </a:spcAft>
                        <a:buFont typeface="Symbol" panose="05050102010706020507" pitchFamily="18" charset="2"/>
                        <a:buChar char=""/>
                      </a:pPr>
                      <a:r>
                        <a:rPr lang="en-AU" sz="1200" i="1" kern="100" dirty="0">
                          <a:effectLst/>
                          <a:latin typeface="Calibri" panose="020F0502020204030204" pitchFamily="34" charset="0"/>
                          <a:ea typeface="Calibri" panose="020F0502020204030204" pitchFamily="34" charset="0"/>
                          <a:cs typeface="Arial" panose="020B0604020202020204" pitchFamily="34" charset="0"/>
                        </a:rPr>
                        <a:t>Do you have safety cases, processes that you have developed that you can share in this instance?</a:t>
                      </a:r>
                      <a:endParaRPr lang="en-AU" sz="1200" kern="100" dirty="0">
                        <a:effectLst/>
                        <a:latin typeface="Calibri" panose="020F0502020204030204" pitchFamily="34" charset="0"/>
                        <a:ea typeface="Calibri" panose="020F0502020204030204" pitchFamily="34" charset="0"/>
                        <a:cs typeface="Arial" panose="020B0604020202020204" pitchFamily="34" charset="0"/>
                      </a:endParaRPr>
                    </a:p>
                  </a:txBody>
                  <a:tcPr marL="38527" marR="385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0098504"/>
                  </a:ext>
                </a:extLst>
              </a:tr>
            </a:tbl>
          </a:graphicData>
        </a:graphic>
      </p:graphicFrame>
      <p:sp>
        <p:nvSpPr>
          <p:cNvPr id="15" name="TextBox 14">
            <a:extLst>
              <a:ext uri="{FF2B5EF4-FFF2-40B4-BE49-F238E27FC236}">
                <a16:creationId xmlns:a16="http://schemas.microsoft.com/office/drawing/2014/main" id="{CED1AC43-C30D-BB4C-55D8-1BC0CA405C6D}"/>
              </a:ext>
            </a:extLst>
          </p:cNvPr>
          <p:cNvSpPr txBox="1"/>
          <p:nvPr/>
        </p:nvSpPr>
        <p:spPr>
          <a:xfrm>
            <a:off x="284671" y="136525"/>
            <a:ext cx="8574657"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AU" altLang="en-US" dirty="0">
                <a:solidFill>
                  <a:srgbClr val="2F5496"/>
                </a:solidFill>
                <a:latin typeface="Calibri Light" panose="020F0302020204030204" pitchFamily="34" charset="0"/>
                <a:ea typeface="Yu Gothic Light" panose="020B0300000000000000" pitchFamily="34" charset="-128"/>
                <a:cs typeface="Times New Roman" panose="02020603050405020304" pitchFamily="18" charset="0"/>
              </a:rPr>
              <a:t>Regulatory Obligations &amp; Best Practice: Other</a:t>
            </a:r>
            <a:endParaRPr kumimoji="0" lang="en-AU" altLang="en-US" sz="1800" b="0" i="0" u="none" strike="noStrike" cap="none" normalizeH="0" baseline="0" dirty="0">
              <a:ln>
                <a:noFill/>
              </a:ln>
              <a:solidFill>
                <a:srgbClr val="2F5496"/>
              </a:solidFill>
              <a:effectLst/>
              <a:latin typeface="Calibri Light" panose="020F0302020204030204" pitchFamily="34" charset="0"/>
              <a:ea typeface="Yu Gothic Light" panose="020B0300000000000000" pitchFamily="34" charset="-128"/>
              <a:cs typeface="Times New Roman" panose="02020603050405020304" pitchFamily="18" charset="0"/>
            </a:endParaRPr>
          </a:p>
        </p:txBody>
      </p:sp>
    </p:spTree>
    <p:extLst>
      <p:ext uri="{BB962C8B-B14F-4D97-AF65-F5344CB8AC3E}">
        <p14:creationId xmlns:p14="http://schemas.microsoft.com/office/powerpoint/2010/main" val="4171628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Thank you</a:t>
            </a:r>
          </a:p>
        </p:txBody>
      </p:sp>
      <p:sp>
        <p:nvSpPr>
          <p:cNvPr id="4" name="Footer Placeholder 3"/>
          <p:cNvSpPr>
            <a:spLocks noGrp="1"/>
          </p:cNvSpPr>
          <p:nvPr>
            <p:ph type="ftr" sz="quarter" idx="11"/>
          </p:nvPr>
        </p:nvSpPr>
        <p:spPr/>
        <p:txBody>
          <a:bodyPr/>
          <a:lstStyle/>
          <a:p>
            <a:r>
              <a:rPr lang="en-AU"/>
              <a:t>National Hydrogen Regulatory Review</a:t>
            </a:r>
          </a:p>
        </p:txBody>
      </p:sp>
      <p:sp>
        <p:nvSpPr>
          <p:cNvPr id="5" name="Slide Number Placeholder 4"/>
          <p:cNvSpPr>
            <a:spLocks noGrp="1"/>
          </p:cNvSpPr>
          <p:nvPr>
            <p:ph type="sldNum" sz="quarter" idx="12"/>
          </p:nvPr>
        </p:nvSpPr>
        <p:spPr/>
        <p:txBody>
          <a:bodyPr/>
          <a:lstStyle/>
          <a:p>
            <a:fld id="{23B38093-8BF8-4BF4-AC2A-E226E529FA62}" type="slidenum">
              <a:rPr lang="en-AU" smtClean="0"/>
              <a:t>36</a:t>
            </a:fld>
            <a:endParaRPr lang="en-AU"/>
          </a:p>
        </p:txBody>
      </p:sp>
      <p:sp>
        <p:nvSpPr>
          <p:cNvPr id="6" name="Text Placeholder 5"/>
          <p:cNvSpPr>
            <a:spLocks noGrp="1"/>
          </p:cNvSpPr>
          <p:nvPr>
            <p:ph type="body" sz="quarter" idx="13"/>
          </p:nvPr>
        </p:nvSpPr>
        <p:spPr>
          <a:xfrm>
            <a:off x="628650" y="2249424"/>
            <a:ext cx="7886700" cy="3754501"/>
          </a:xfrm>
        </p:spPr>
        <p:txBody>
          <a:bodyPr/>
          <a:lstStyle/>
          <a:p>
            <a:pPr>
              <a:spcAft>
                <a:spcPts val="600"/>
              </a:spcAft>
              <a:defRPr/>
            </a:pPr>
            <a:r>
              <a:rPr lang="en-AU" b="1" dirty="0">
                <a:ea typeface="ＭＳ Ｐゴシック" charset="0"/>
              </a:rPr>
              <a:t>Hydrogen Regulatory Review</a:t>
            </a:r>
          </a:p>
          <a:p>
            <a:pPr>
              <a:spcAft>
                <a:spcPts val="600"/>
              </a:spcAft>
              <a:defRPr/>
            </a:pPr>
            <a:r>
              <a:rPr lang="en-AU" b="1" dirty="0">
                <a:ea typeface="ＭＳ Ｐゴシック" charset="0"/>
              </a:rPr>
              <a:t>A joint initiative of the Commonwealth and all state and territory energy ministers</a:t>
            </a:r>
          </a:p>
          <a:p>
            <a:pPr>
              <a:spcAft>
                <a:spcPts val="600"/>
              </a:spcAft>
              <a:defRPr/>
            </a:pPr>
            <a:r>
              <a:rPr lang="en-AU" dirty="0">
                <a:ea typeface="ＭＳ Ｐゴシック" charset="0"/>
              </a:rPr>
              <a:t>email: </a:t>
            </a:r>
            <a:r>
              <a:rPr lang="en-AU" u="sng" dirty="0">
                <a:solidFill>
                  <a:srgbClr val="FFFF00"/>
                </a:solidFill>
                <a:ea typeface="ＭＳ Ｐゴシック" charset="0"/>
              </a:rPr>
              <a:t>national</a:t>
            </a:r>
            <a:r>
              <a:rPr lang="en-AU" dirty="0">
                <a:solidFill>
                  <a:srgbClr val="FFFF00"/>
                </a:solidFill>
                <a:ea typeface="ＭＳ Ｐゴシック" charset="0"/>
                <a:hlinkClick r:id="rId3">
                  <a:extLst>
                    <a:ext uri="{A12FA001-AC4F-418D-AE19-62706E023703}">
                      <ahyp:hlinkClr xmlns:ahyp="http://schemas.microsoft.com/office/drawing/2018/hyperlinkcolor" val="tx"/>
                    </a:ext>
                  </a:extLst>
                </a:hlinkClick>
              </a:rPr>
              <a:t>hydrogenregulatoryreview@dcceew.gov.au</a:t>
            </a:r>
            <a:endParaRPr lang="en-AU" dirty="0">
              <a:solidFill>
                <a:srgbClr val="FFFF00"/>
              </a:solidFill>
              <a:ea typeface="ＭＳ Ｐゴシック" charset="0"/>
            </a:endParaRPr>
          </a:p>
          <a:p>
            <a:endParaRPr lang="en-AU" sz="2800" u="sng" dirty="0">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endParaRPr>
          </a:p>
          <a:p>
            <a:r>
              <a:rPr lang="en-AU" sz="2800" u="sng" dirty="0">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Web links: </a:t>
            </a:r>
            <a:r>
              <a:rPr lang="en-AU" sz="2800" u="sng" dirty="0">
                <a:solidFill>
                  <a:srgbClr val="FFFF00"/>
                </a:solidFill>
                <a:effectLst/>
                <a:latin typeface="Calibri" panose="020F0502020204030204" pitchFamily="34" charset="0"/>
                <a:ea typeface="Calibri" panose="020F0502020204030204" pitchFamily="34" charset="0"/>
                <a:hlinkClick r:id="rId4">
                  <a:extLst>
                    <a:ext uri="{A12FA001-AC4F-418D-AE19-62706E023703}">
                      <ahyp:hlinkClr xmlns:ahyp="http://schemas.microsoft.com/office/drawing/2018/hyperlinkcolor" val="tx"/>
                    </a:ext>
                  </a:extLst>
                </a:hlinkClick>
              </a:rPr>
              <a:t>https://www.dcceew.gov.au/energy/hydrogen</a:t>
            </a:r>
            <a:br>
              <a:rPr lang="en-AU" sz="2800" dirty="0">
                <a:solidFill>
                  <a:srgbClr val="FFFF00"/>
                </a:solidFill>
                <a:effectLst/>
                <a:latin typeface="Calibri" panose="020F0502020204030204" pitchFamily="34" charset="0"/>
                <a:ea typeface="Calibri" panose="020F0502020204030204" pitchFamily="34" charset="0"/>
              </a:rPr>
            </a:br>
            <a:r>
              <a:rPr lang="en-AU" sz="2800" u="sng" dirty="0">
                <a:solidFill>
                  <a:srgbClr val="FFFF00"/>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https://www.dcceew.gov.au/energy/hydrogen/regulatory-review</a:t>
            </a:r>
            <a:endParaRPr lang="en-AU" sz="2800" u="sng" dirty="0">
              <a:solidFill>
                <a:srgbClr val="FFFF00"/>
              </a:solidFill>
              <a:effectLst/>
              <a:latin typeface="Calibri" panose="020F050202020403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350449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23FA-C29D-A590-E3D3-0698516F8FE2}"/>
              </a:ext>
            </a:extLst>
          </p:cNvPr>
          <p:cNvSpPr>
            <a:spLocks noGrp="1"/>
          </p:cNvSpPr>
          <p:nvPr>
            <p:ph type="title"/>
          </p:nvPr>
        </p:nvSpPr>
        <p:spPr/>
        <p:txBody>
          <a:bodyPr/>
          <a:lstStyle/>
          <a:p>
            <a:r>
              <a:rPr lang="en-AU"/>
              <a:t>Background</a:t>
            </a:r>
          </a:p>
        </p:txBody>
      </p:sp>
      <p:sp>
        <p:nvSpPr>
          <p:cNvPr id="3" name="Text Placeholder 2">
            <a:extLst>
              <a:ext uri="{FF2B5EF4-FFF2-40B4-BE49-F238E27FC236}">
                <a16:creationId xmlns:a16="http://schemas.microsoft.com/office/drawing/2014/main" id="{E99CA5A9-9DFE-5E93-47CD-61113C3D4ED4}"/>
              </a:ext>
            </a:extLst>
          </p:cNvPr>
          <p:cNvSpPr>
            <a:spLocks noGrp="1"/>
          </p:cNvSpPr>
          <p:nvPr>
            <p:ph type="body" idx="1"/>
          </p:nvPr>
        </p:nvSpPr>
        <p:spPr/>
        <p:txBody>
          <a:bodyPr/>
          <a:lstStyle/>
          <a:p>
            <a:r>
              <a:rPr lang="en-AU"/>
              <a:t>Very Briefly</a:t>
            </a:r>
          </a:p>
        </p:txBody>
      </p:sp>
      <p:sp>
        <p:nvSpPr>
          <p:cNvPr id="6" name="Slide Number Placeholder 5">
            <a:extLst>
              <a:ext uri="{FF2B5EF4-FFF2-40B4-BE49-F238E27FC236}">
                <a16:creationId xmlns:a16="http://schemas.microsoft.com/office/drawing/2014/main" id="{1A3889D2-2A96-CF0F-D98F-8417871A3F75}"/>
              </a:ext>
            </a:extLst>
          </p:cNvPr>
          <p:cNvSpPr>
            <a:spLocks noGrp="1"/>
          </p:cNvSpPr>
          <p:nvPr>
            <p:ph type="sldNum" sz="quarter" idx="12"/>
          </p:nvPr>
        </p:nvSpPr>
        <p:spPr/>
        <p:txBody>
          <a:bodyPr/>
          <a:lstStyle/>
          <a:p>
            <a:fld id="{23B38093-8BF8-4BF4-AC2A-E226E529FA62}" type="slidenum">
              <a:rPr lang="en-AU" smtClean="0"/>
              <a:t>4</a:t>
            </a:fld>
            <a:endParaRPr lang="en-AU"/>
          </a:p>
        </p:txBody>
      </p:sp>
    </p:spTree>
    <p:extLst>
      <p:ext uri="{BB962C8B-B14F-4D97-AF65-F5344CB8AC3E}">
        <p14:creationId xmlns:p14="http://schemas.microsoft.com/office/powerpoint/2010/main" val="3818547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FB4BB-DA77-0432-36C5-05800FBF4A3E}"/>
              </a:ext>
            </a:extLst>
          </p:cNvPr>
          <p:cNvSpPr>
            <a:spLocks noGrp="1"/>
          </p:cNvSpPr>
          <p:nvPr>
            <p:ph type="title"/>
          </p:nvPr>
        </p:nvSpPr>
        <p:spPr/>
        <p:txBody>
          <a:bodyPr/>
          <a:lstStyle/>
          <a:p>
            <a:r>
              <a:rPr lang="en-AU"/>
              <a:t>Timeline to today</a:t>
            </a:r>
          </a:p>
        </p:txBody>
      </p:sp>
      <p:graphicFrame>
        <p:nvGraphicFramePr>
          <p:cNvPr id="4" name="Diagram 3">
            <a:extLst>
              <a:ext uri="{FF2B5EF4-FFF2-40B4-BE49-F238E27FC236}">
                <a16:creationId xmlns:a16="http://schemas.microsoft.com/office/drawing/2014/main" id="{3DD12D31-D138-0FDE-465E-AABBD1165651}"/>
              </a:ext>
            </a:extLst>
          </p:cNvPr>
          <p:cNvGraphicFramePr/>
          <p:nvPr>
            <p:extLst>
              <p:ext uri="{D42A27DB-BD31-4B8C-83A1-F6EECF244321}">
                <p14:modId xmlns:p14="http://schemas.microsoft.com/office/powerpoint/2010/main" val="2875933017"/>
              </p:ext>
            </p:extLst>
          </p:nvPr>
        </p:nvGraphicFramePr>
        <p:xfrm>
          <a:off x="628650" y="1311444"/>
          <a:ext cx="7802118" cy="4480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11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64115"/>
            <a:ext cx="7886700" cy="476549"/>
          </a:xfrm>
        </p:spPr>
        <p:txBody>
          <a:bodyPr/>
          <a:lstStyle/>
          <a:p>
            <a:r>
              <a:rPr lang="en-AU" sz="2800"/>
              <a:t>Priority projects to address identified barriers</a:t>
            </a:r>
          </a:p>
        </p:txBody>
      </p:sp>
      <p:graphicFrame>
        <p:nvGraphicFramePr>
          <p:cNvPr id="4" name="Content Placeholder 3">
            <a:extLst>
              <a:ext uri="{FF2B5EF4-FFF2-40B4-BE49-F238E27FC236}">
                <a16:creationId xmlns:a16="http://schemas.microsoft.com/office/drawing/2014/main" id="{DB576947-9E0B-4F34-007C-E33F93D9A1CC}"/>
              </a:ext>
            </a:extLst>
          </p:cNvPr>
          <p:cNvGraphicFramePr>
            <a:graphicFrameLocks noGrp="1"/>
          </p:cNvGraphicFramePr>
          <p:nvPr>
            <p:ph sz="half" idx="1"/>
            <p:extLst>
              <p:ext uri="{D42A27DB-BD31-4B8C-83A1-F6EECF244321}">
                <p14:modId xmlns:p14="http://schemas.microsoft.com/office/powerpoint/2010/main" val="2476595454"/>
              </p:ext>
            </p:extLst>
          </p:nvPr>
        </p:nvGraphicFramePr>
        <p:xfrm>
          <a:off x="420624" y="895477"/>
          <a:ext cx="8449056" cy="5980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07F29050-D3A7-419E-8F8A-80FA8E7AA01E}" type="slidenum">
              <a:rPr lang="en-AU" smtClean="0">
                <a:solidFill>
                  <a:srgbClr val="000000"/>
                </a:solidFill>
              </a:rPr>
              <a:pPr/>
              <a:t>6</a:t>
            </a:fld>
            <a:endParaRPr lang="en-AU">
              <a:solidFill>
                <a:srgbClr val="000000"/>
              </a:solidFill>
            </a:endParaRPr>
          </a:p>
        </p:txBody>
      </p:sp>
    </p:spTree>
    <p:extLst>
      <p:ext uri="{BB962C8B-B14F-4D97-AF65-F5344CB8AC3E}">
        <p14:creationId xmlns:p14="http://schemas.microsoft.com/office/powerpoint/2010/main" val="748018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21690-CB21-78C1-C33B-7116BE87FD9B}"/>
              </a:ext>
            </a:extLst>
          </p:cNvPr>
          <p:cNvSpPr>
            <a:spLocks noGrp="1"/>
          </p:cNvSpPr>
          <p:nvPr>
            <p:ph type="title"/>
          </p:nvPr>
        </p:nvSpPr>
        <p:spPr/>
        <p:txBody>
          <a:bodyPr/>
          <a:lstStyle/>
          <a:p>
            <a:r>
              <a:rPr lang="en-AU"/>
              <a:t>Overview</a:t>
            </a:r>
          </a:p>
        </p:txBody>
      </p:sp>
      <p:sp>
        <p:nvSpPr>
          <p:cNvPr id="3" name="Text Placeholder 2">
            <a:extLst>
              <a:ext uri="{FF2B5EF4-FFF2-40B4-BE49-F238E27FC236}">
                <a16:creationId xmlns:a16="http://schemas.microsoft.com/office/drawing/2014/main" id="{E69CF74A-A0F4-8D3C-CCAE-F4C76795C837}"/>
              </a:ext>
            </a:extLst>
          </p:cNvPr>
          <p:cNvSpPr>
            <a:spLocks noGrp="1"/>
          </p:cNvSpPr>
          <p:nvPr>
            <p:ph type="body" idx="1"/>
          </p:nvPr>
        </p:nvSpPr>
        <p:spPr/>
        <p:txBody>
          <a:bodyPr/>
          <a:lstStyle/>
          <a:p>
            <a:r>
              <a:rPr lang="en-AU"/>
              <a:t>Background information for participants</a:t>
            </a:r>
          </a:p>
        </p:txBody>
      </p:sp>
      <p:sp>
        <p:nvSpPr>
          <p:cNvPr id="6" name="Slide Number Placeholder 5">
            <a:extLst>
              <a:ext uri="{FF2B5EF4-FFF2-40B4-BE49-F238E27FC236}">
                <a16:creationId xmlns:a16="http://schemas.microsoft.com/office/drawing/2014/main" id="{9651B998-AD9B-82F8-0C7B-C3CA26C51564}"/>
              </a:ext>
            </a:extLst>
          </p:cNvPr>
          <p:cNvSpPr>
            <a:spLocks noGrp="1"/>
          </p:cNvSpPr>
          <p:nvPr>
            <p:ph type="sldNum" sz="quarter" idx="12"/>
          </p:nvPr>
        </p:nvSpPr>
        <p:spPr/>
        <p:txBody>
          <a:bodyPr/>
          <a:lstStyle/>
          <a:p>
            <a:fld id="{23B38093-8BF8-4BF4-AC2A-E226E529FA62}" type="slidenum">
              <a:rPr lang="en-AU" smtClean="0"/>
              <a:t>7</a:t>
            </a:fld>
            <a:endParaRPr lang="en-AU"/>
          </a:p>
        </p:txBody>
      </p:sp>
    </p:spTree>
    <p:extLst>
      <p:ext uri="{BB962C8B-B14F-4D97-AF65-F5344CB8AC3E}">
        <p14:creationId xmlns:p14="http://schemas.microsoft.com/office/powerpoint/2010/main" val="2922090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A09ED-3BED-0FF2-2622-FBCAEE9C1C53}"/>
              </a:ext>
            </a:extLst>
          </p:cNvPr>
          <p:cNvSpPr>
            <a:spLocks noGrp="1"/>
          </p:cNvSpPr>
          <p:nvPr>
            <p:ph type="title"/>
          </p:nvPr>
        </p:nvSpPr>
        <p:spPr>
          <a:xfrm>
            <a:off x="628650" y="401222"/>
            <a:ext cx="7886700" cy="995778"/>
          </a:xfrm>
        </p:spPr>
        <p:txBody>
          <a:bodyPr/>
          <a:lstStyle/>
          <a:p>
            <a:r>
              <a:rPr lang="en-AU" sz="2800"/>
              <a:t>Development of National Codes of Best Practice</a:t>
            </a:r>
            <a:br>
              <a:rPr lang="en-AU" sz="2000">
                <a:latin typeface="Calibri" panose="020F0502020204030204" pitchFamily="34" charset="0"/>
              </a:rPr>
            </a:br>
            <a:br>
              <a:rPr lang="en-AU" sz="2000">
                <a:latin typeface="Calibri" panose="020F0502020204030204" pitchFamily="34" charset="0"/>
              </a:rPr>
            </a:br>
            <a:br>
              <a:rPr lang="en-AU" sz="2000">
                <a:latin typeface="Calibri" panose="020F0502020204030204" pitchFamily="34" charset="0"/>
              </a:rPr>
            </a:br>
            <a:endParaRPr lang="en-AU" sz="2000"/>
          </a:p>
        </p:txBody>
      </p:sp>
      <p:sp>
        <p:nvSpPr>
          <p:cNvPr id="3" name="Content Placeholder 2">
            <a:extLst>
              <a:ext uri="{FF2B5EF4-FFF2-40B4-BE49-F238E27FC236}">
                <a16:creationId xmlns:a16="http://schemas.microsoft.com/office/drawing/2014/main" id="{F85C153E-2DEB-5B72-36E9-2827F383ACCD}"/>
              </a:ext>
            </a:extLst>
          </p:cNvPr>
          <p:cNvSpPr>
            <a:spLocks noGrp="1"/>
          </p:cNvSpPr>
          <p:nvPr>
            <p:ph idx="1"/>
          </p:nvPr>
        </p:nvSpPr>
        <p:spPr>
          <a:xfrm>
            <a:off x="628650" y="2764174"/>
            <a:ext cx="7886700" cy="3027778"/>
          </a:xfrm>
        </p:spPr>
        <p:txBody>
          <a:bodyPr/>
          <a:lstStyle/>
          <a:p>
            <a:pPr marL="0" indent="0">
              <a:buNone/>
            </a:pPr>
            <a:endParaRPr lang="en-AU"/>
          </a:p>
          <a:p>
            <a:endParaRPr lang="en-AU"/>
          </a:p>
          <a:p>
            <a:endParaRPr lang="en-AU"/>
          </a:p>
          <a:p>
            <a:pPr marL="0" indent="0">
              <a:buNone/>
            </a:pPr>
            <a:endParaRPr lang="en-AU"/>
          </a:p>
        </p:txBody>
      </p:sp>
      <p:pic>
        <p:nvPicPr>
          <p:cNvPr id="6" name="Picture 5">
            <a:extLst>
              <a:ext uri="{FF2B5EF4-FFF2-40B4-BE49-F238E27FC236}">
                <a16:creationId xmlns:a16="http://schemas.microsoft.com/office/drawing/2014/main" id="{6F14F5B5-F28B-96EE-7E9D-41F535E81812}"/>
              </a:ext>
            </a:extLst>
          </p:cNvPr>
          <p:cNvPicPr>
            <a:picLocks noChangeAspect="1"/>
          </p:cNvPicPr>
          <p:nvPr/>
        </p:nvPicPr>
        <p:blipFill>
          <a:blip r:embed="rId3"/>
          <a:stretch>
            <a:fillRect/>
          </a:stretch>
        </p:blipFill>
        <p:spPr>
          <a:xfrm>
            <a:off x="786734" y="899111"/>
            <a:ext cx="7214955" cy="5671457"/>
          </a:xfrm>
          <a:prstGeom prst="rect">
            <a:avLst/>
          </a:prstGeom>
        </p:spPr>
      </p:pic>
    </p:spTree>
    <p:extLst>
      <p:ext uri="{BB962C8B-B14F-4D97-AF65-F5344CB8AC3E}">
        <p14:creationId xmlns:p14="http://schemas.microsoft.com/office/powerpoint/2010/main" val="2440499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595998-D4E3-36B0-AEFB-BB7551448692}"/>
              </a:ext>
            </a:extLst>
          </p:cNvPr>
          <p:cNvSpPr>
            <a:spLocks noGrp="1"/>
          </p:cNvSpPr>
          <p:nvPr>
            <p:ph type="sldNum" sz="quarter" idx="12"/>
          </p:nvPr>
        </p:nvSpPr>
        <p:spPr/>
        <p:txBody>
          <a:bodyPr/>
          <a:lstStyle/>
          <a:p>
            <a:fld id="{41B496C2-AD0A-47B1-87B8-8823CEABB737}" type="slidenum">
              <a:rPr lang="en-AU" smtClean="0"/>
              <a:t>9</a:t>
            </a:fld>
            <a:endParaRPr lang="en-AU"/>
          </a:p>
        </p:txBody>
      </p:sp>
      <p:graphicFrame>
        <p:nvGraphicFramePr>
          <p:cNvPr id="6" name="Diagram 5">
            <a:extLst>
              <a:ext uri="{FF2B5EF4-FFF2-40B4-BE49-F238E27FC236}">
                <a16:creationId xmlns:a16="http://schemas.microsoft.com/office/drawing/2014/main" id="{0FE3682D-67D0-8111-86A5-6D7AC3FC23D6}"/>
              </a:ext>
            </a:extLst>
          </p:cNvPr>
          <p:cNvGraphicFramePr/>
          <p:nvPr>
            <p:extLst>
              <p:ext uri="{D42A27DB-BD31-4B8C-83A1-F6EECF244321}">
                <p14:modId xmlns:p14="http://schemas.microsoft.com/office/powerpoint/2010/main" val="2950961741"/>
              </p:ext>
            </p:extLst>
          </p:nvPr>
        </p:nvGraphicFramePr>
        <p:xfrm>
          <a:off x="777240" y="603504"/>
          <a:ext cx="7607808" cy="5449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0624907"/>
      </p:ext>
    </p:extLst>
  </p:cSld>
  <p:clrMapOvr>
    <a:masterClrMapping/>
  </p:clrMapOvr>
</p:sld>
</file>

<file path=ppt/theme/theme1.xml><?xml version="1.0" encoding="utf-8"?>
<a:theme xmlns:a="http://schemas.openxmlformats.org/drawingml/2006/main" name="Office Theme">
  <a:themeElements>
    <a:clrScheme name="DCCEEW">
      <a:dk1>
        <a:sysClr val="windowText" lastClr="000000"/>
      </a:dk1>
      <a:lt1>
        <a:sysClr val="window" lastClr="FFFFFF"/>
      </a:lt1>
      <a:dk2>
        <a:srgbClr val="083A42"/>
      </a:dk2>
      <a:lt2>
        <a:srgbClr val="E7E6E6"/>
      </a:lt2>
      <a:accent1>
        <a:srgbClr val="192F49"/>
      </a:accent1>
      <a:accent2>
        <a:srgbClr val="1E3E39"/>
      </a:accent2>
      <a:accent3>
        <a:srgbClr val="562403"/>
      </a:accent3>
      <a:accent4>
        <a:srgbClr val="2E2B2B"/>
      </a:accent4>
      <a:accent5>
        <a:srgbClr val="000000"/>
      </a:accent5>
      <a:accent6>
        <a:srgbClr val="FFFFF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CEEW Presentation 4x3" id="{0D9BB091-E20B-4EE2-B3F8-C49875FF33BD}" vid="{6DBD6964-3268-4AC8-A837-1AAE6F4A6796}"/>
    </a:ext>
  </a:extLst>
</a:theme>
</file>

<file path=ppt/theme/theme2.xml><?xml version="1.0" encoding="utf-8"?>
<a:theme xmlns:a="http://schemas.openxmlformats.org/drawingml/2006/main" name="Custom Design">
  <a:themeElements>
    <a:clrScheme name="DISER 22">
      <a:dk1>
        <a:srgbClr val="000000"/>
      </a:dk1>
      <a:lt1>
        <a:srgbClr val="FFFFFF"/>
      </a:lt1>
      <a:dk2>
        <a:srgbClr val="005677"/>
      </a:dk2>
      <a:lt2>
        <a:srgbClr val="58595B"/>
      </a:lt2>
      <a:accent1>
        <a:srgbClr val="939598"/>
      </a:accent1>
      <a:accent2>
        <a:srgbClr val="00283E"/>
      </a:accent2>
      <a:accent3>
        <a:srgbClr val="1B9590"/>
      </a:accent3>
      <a:accent4>
        <a:srgbClr val="61C6C6"/>
      </a:accent4>
      <a:accent5>
        <a:srgbClr val="9CD9E0"/>
      </a:accent5>
      <a:accent6>
        <a:srgbClr val="C973AF"/>
      </a:accent6>
      <a:hlink>
        <a:srgbClr val="0081B2"/>
      </a:hlink>
      <a:folHlink>
        <a:srgbClr val="873AC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CEEW Presentation 4x3" id="{0D9BB091-E20B-4EE2-B3F8-C49875FF33BD}" vid="{B3A7424A-C4B6-4C9D-891D-1FB9495DE54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83F020C0D66A408AC5E2F51A8D5F99" ma:contentTypeVersion="15" ma:contentTypeDescription="Create a new document." ma:contentTypeScope="" ma:versionID="a438a56e1a9c73916601c05e5ef4cf6c">
  <xsd:schema xmlns:xsd="http://www.w3.org/2001/XMLSchema" xmlns:xs="http://www.w3.org/2001/XMLSchema" xmlns:p="http://schemas.microsoft.com/office/2006/metadata/properties" xmlns:ns2="a6e86820-684a-4c77-a2e2-d773523b5b34" xmlns:ns3="263e80a3-83eb-403e-a237-b3125a65bc88" xmlns:ns4="81c01dc6-2c49-4730-b140-874c95cac377" targetNamespace="http://schemas.microsoft.com/office/2006/metadata/properties" ma:root="true" ma:fieldsID="4d482827addd07f1f1519612ff5bbf96" ns2:_="" ns3:_="" ns4:_="">
    <xsd:import namespace="a6e86820-684a-4c77-a2e2-d773523b5b34"/>
    <xsd:import namespace="263e80a3-83eb-403e-a237-b3125a65bc88"/>
    <xsd:import namespace="81c01dc6-2c49-4730-b140-874c95cac37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Authorship"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86820-684a-4c77-a2e2-d773523b5b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3e80a3-83eb-403e-a237-b3125a65bc8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881b4ab-c2b0-4b32-8bb7-29fb05a8de7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Authorship" ma:index="20" nillable="true" ma:displayName="Authorship" ma:format="Dropdown" ma:internalName="Authorship">
      <xsd:simpleType>
        <xsd:restriction base="dms:Choice">
          <xsd:enumeration value="Government"/>
          <xsd:enumeration value="Industry"/>
          <xsd:enumeration value="Academic"/>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01dc6-2c49-4730-b140-874c95cac37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d45d8e6-bb2d-417b-a0ab-3512baac0c97}" ma:internalName="TaxCatchAll" ma:showField="CatchAllData" ma:web="a6e86820-684a-4c77-a2e2-d773523b5b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1c01dc6-2c49-4730-b140-874c95cac377" xsi:nil="true"/>
    <SharedWithUsers xmlns="a6e86820-684a-4c77-a2e2-d773523b5b34">
      <UserInfo>
        <DisplayName>Elleway, Amy</DisplayName>
        <AccountId>355</AccountId>
        <AccountType/>
      </UserInfo>
      <UserInfo>
        <DisplayName>Lewis, Bianca</DisplayName>
        <AccountId>106</AccountId>
        <AccountType/>
      </UserInfo>
      <UserInfo>
        <DisplayName>Mac, Duc</DisplayName>
        <AccountId>1188</AccountId>
        <AccountType/>
      </UserInfo>
      <UserInfo>
        <DisplayName>Baumgartner, Jean-Paul</DisplayName>
        <AccountId>120</AccountId>
        <AccountType/>
      </UserInfo>
    </SharedWithUsers>
    <lcf76f155ced4ddcb4097134ff3c332f xmlns="263e80a3-83eb-403e-a237-b3125a65bc88">
      <Terms xmlns="http://schemas.microsoft.com/office/infopath/2007/PartnerControls"/>
    </lcf76f155ced4ddcb4097134ff3c332f>
    <Authorship xmlns="263e80a3-83eb-403e-a237-b3125a65bc88" xsi:nil="true"/>
  </documentManagement>
</p:properties>
</file>

<file path=customXml/itemProps1.xml><?xml version="1.0" encoding="utf-8"?>
<ds:datastoreItem xmlns:ds="http://schemas.openxmlformats.org/officeDocument/2006/customXml" ds:itemID="{854E19D7-BEC9-4481-AAB6-51DE194948A3}">
  <ds:schemaRefs>
    <ds:schemaRef ds:uri="263e80a3-83eb-403e-a237-b3125a65bc88"/>
    <ds:schemaRef ds:uri="81c01dc6-2c49-4730-b140-874c95cac377"/>
    <ds:schemaRef ds:uri="a6e86820-684a-4c77-a2e2-d773523b5b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B58871-5F76-43A0-8A57-99B996346AB5}">
  <ds:schemaRefs>
    <ds:schemaRef ds:uri="http://schemas.microsoft.com/sharepoint/v3/contenttype/forms"/>
  </ds:schemaRefs>
</ds:datastoreItem>
</file>

<file path=customXml/itemProps3.xml><?xml version="1.0" encoding="utf-8"?>
<ds:datastoreItem xmlns:ds="http://schemas.openxmlformats.org/officeDocument/2006/customXml" ds:itemID="{7CC90032-8109-40F2-9C7D-5A5BA2CBDCB4}">
  <ds:schemaRefs>
    <ds:schemaRef ds:uri="http://purl.org/dc/terms/"/>
    <ds:schemaRef ds:uri="81c01dc6-2c49-4730-b140-874c95cac377"/>
    <ds:schemaRef ds:uri="http://www.w3.org/XML/1998/namespace"/>
    <ds:schemaRef ds:uri="a6e86820-684a-4c77-a2e2-d773523b5b34"/>
    <ds:schemaRef ds:uri="http://purl.org/dc/elements/1.1/"/>
    <ds:schemaRef ds:uri="http://schemas.microsoft.com/office/2006/documentManagement/types"/>
    <ds:schemaRef ds:uri="263e80a3-83eb-403e-a237-b3125a65bc88"/>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DCCEEW-Presentation-4x3</Template>
  <TotalTime>7721</TotalTime>
  <Words>5129</Words>
  <Application>Microsoft Office PowerPoint</Application>
  <PresentationFormat>On-screen Show (4:3)</PresentationFormat>
  <Paragraphs>622</Paragraphs>
  <Slides>36</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arial</vt:lpstr>
      <vt:lpstr>Calibri</vt:lpstr>
      <vt:lpstr>Calibri Light</vt:lpstr>
      <vt:lpstr>Lato</vt:lpstr>
      <vt:lpstr>Libre Franklin</vt:lpstr>
      <vt:lpstr>Noto Sans Symbols</vt:lpstr>
      <vt:lpstr>Symbol</vt:lpstr>
      <vt:lpstr>Times New Roman</vt:lpstr>
      <vt:lpstr>Office Theme</vt:lpstr>
      <vt:lpstr>Custom Design</vt:lpstr>
      <vt:lpstr>National Hydrogen Regulatory review </vt:lpstr>
      <vt:lpstr>Acknowledgement of Country</vt:lpstr>
      <vt:lpstr>Agenda</vt:lpstr>
      <vt:lpstr>Background</vt:lpstr>
      <vt:lpstr>Timeline to today</vt:lpstr>
      <vt:lpstr>Priority projects to address identified barriers</vt:lpstr>
      <vt:lpstr>Overview</vt:lpstr>
      <vt:lpstr>Development of National Codes of Best Practice   </vt:lpstr>
      <vt:lpstr>PowerPoint Presentation</vt:lpstr>
      <vt:lpstr>PowerPoint Presentation</vt:lpstr>
      <vt:lpstr>Relevant regulatory obligations (reminder from your workshop pre-reading)  </vt:lpstr>
      <vt:lpstr>National examples of legislation with potential to contain relevant regulatory obligations</vt:lpstr>
      <vt:lpstr>Best practice – what is it?</vt:lpstr>
      <vt:lpstr>PowerPoint Presentation</vt:lpstr>
      <vt:lpstr>US example of potential best practice opportunity</vt:lpstr>
      <vt:lpstr>Vehicles and refuelling – Example company supplying detection equipment in an overseas market</vt:lpstr>
      <vt:lpstr>4 key questions that we will work through in scope, regulatory obligations and best practice</vt:lpstr>
      <vt:lpstr>Code Scope</vt:lpstr>
      <vt:lpstr>Feedback 1: Code Scope – descriptions</vt:lpstr>
      <vt:lpstr>Participant Feedback: Code Scope – descriptions</vt:lpstr>
      <vt:lpstr>Participant Feedback: Code Scope – descriptions</vt:lpstr>
      <vt:lpstr>Feedback #2 - Code Scope- components and processes</vt:lpstr>
      <vt:lpstr>Participant Feedback 2: Code Scope - Components and processes </vt:lpstr>
      <vt:lpstr>Feedback 3 questions: Code scope – Legislative sectors and themes</vt:lpstr>
      <vt:lpstr>Input document 3: Code Scope - legislative sectors and themes</vt:lpstr>
      <vt:lpstr>Half-time wellbeing break </vt:lpstr>
      <vt:lpstr>Relevant regulatory obligations and Best Practice</vt:lpstr>
      <vt:lpstr>Input 4 questions: Relevant regulatory obligations and associated best practice.</vt:lpstr>
      <vt:lpstr>National examples of legislation with potential to contain relevant regulatory obligations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Department of Industry, Innovation and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presentation title here</dc:title>
  <dc:creator>Elleway, Amy</dc:creator>
  <cp:lastModifiedBy>Baumgartner, Jean-Paul</cp:lastModifiedBy>
  <cp:revision>12</cp:revision>
  <dcterms:created xsi:type="dcterms:W3CDTF">2022-11-06T22:10:56Z</dcterms:created>
  <dcterms:modified xsi:type="dcterms:W3CDTF">2023-11-13T02:25:03Z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0x0101009583F020C0D66A408AC5E2F51A8D5F99</vt:lpwstr>
  </property>
  <property fmtid="{D5CDD505-2E9C-101B-9397-08002B2CF9AE}" pid="3" name="ic50445521414d498a9b9338b45e20b1">
    <vt:lpwstr/>
  </property>
  <property fmtid="{D5CDD505-2E9C-101B-9397-08002B2CF9AE}" pid="4" name="Topic">
    <vt:lpwstr/>
  </property>
  <property fmtid="{D5CDD505-2E9C-101B-9397-08002B2CF9AE}" pid="5" name="Document purpose">
    <vt:lpwstr>12;#Template|f86f6234-3071-4791-935f-8e58e6c783c5</vt:lpwstr>
  </property>
  <property fmtid="{D5CDD505-2E9C-101B-9397-08002B2CF9AE}" pid="6" name="TaxCatchAll">
    <vt:lpwstr>12;#Template|f86f6234-3071-4791-935f-8e58e6c783c5</vt:lpwstr>
  </property>
  <property fmtid="{D5CDD505-2E9C-101B-9397-08002B2CF9AE}" pid="7" name="Maintained by">
    <vt:lpwstr/>
  </property>
  <property fmtid="{D5CDD505-2E9C-101B-9397-08002B2CF9AE}" pid="8" name="Maintained_x0020_by">
    <vt:lpwstr/>
  </property>
  <property fmtid="{D5CDD505-2E9C-101B-9397-08002B2CF9AE}" pid="9" name="f053d4d5642f4f398c12deee90f78c85">
    <vt:lpwstr>Template|f86f6234-3071-4791-935f-8e58e6c783c5</vt:lpwstr>
  </property>
  <property fmtid="{D5CDD505-2E9C-101B-9397-08002B2CF9AE}" pid="10" name="ec8963811f66454d90035b41c545792f">
    <vt:lpwstr/>
  </property>
  <property fmtid="{D5CDD505-2E9C-101B-9397-08002B2CF9AE}" pid="11" name="DocHub_Year">
    <vt:lpwstr/>
  </property>
  <property fmtid="{D5CDD505-2E9C-101B-9397-08002B2CF9AE}" pid="12" name="DocHub_HydrogenStrategyTeams">
    <vt:lpwstr>1608;#Legal Frameworks Review|0ec272fa-83c4-45d6-84e0-0269e1932003</vt:lpwstr>
  </property>
  <property fmtid="{D5CDD505-2E9C-101B-9397-08002B2CF9AE}" pid="13" name="DocHub_DocumentType">
    <vt:lpwstr>12;#Presentation|ab805e68-7a57-486a-be81-1c5c2b6ed4f5</vt:lpwstr>
  </property>
  <property fmtid="{D5CDD505-2E9C-101B-9397-08002B2CF9AE}" pid="14" name="DocHub_SecurityClassification">
    <vt:lpwstr>1;#OFFICIAL|6106d03b-a1a0-4e30-9d91-d5e9fb4314f9</vt:lpwstr>
  </property>
  <property fmtid="{D5CDD505-2E9C-101B-9397-08002B2CF9AE}" pid="15" name="DocHub_WorkActivity">
    <vt:lpwstr/>
  </property>
  <property fmtid="{D5CDD505-2E9C-101B-9397-08002B2CF9AE}" pid="16" name="DocHub_HydrogenStrategyWorkStream">
    <vt:lpwstr>1634;#Industry Consultation|7dd7b9b2-c937-45d8-9c61-9e0f8fee8610</vt:lpwstr>
  </property>
  <property fmtid="{D5CDD505-2E9C-101B-9397-08002B2CF9AE}" pid="17" name="DocHub_Keywords">
    <vt:lpwstr/>
  </property>
  <property fmtid="{D5CDD505-2E9C-101B-9397-08002B2CF9AE}" pid="18" name="MediaServiceImageTags">
    <vt:lpwstr/>
  </property>
</Properties>
</file>